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5"/>
  </p:notesMasterIdLst>
  <p:sldIdLst>
    <p:sldId id="256" r:id="rId2"/>
    <p:sldId id="259" r:id="rId3"/>
    <p:sldId id="268" r:id="rId4"/>
    <p:sldId id="269" r:id="rId5"/>
    <p:sldId id="270" r:id="rId6"/>
    <p:sldId id="271" r:id="rId7"/>
    <p:sldId id="273" r:id="rId8"/>
    <p:sldId id="274" r:id="rId9"/>
    <p:sldId id="276" r:id="rId10"/>
    <p:sldId id="278" r:id="rId11"/>
    <p:sldId id="277" r:id="rId12"/>
    <p:sldId id="279" r:id="rId13"/>
    <p:sldId id="280" r:id="rId14"/>
    <p:sldId id="281" r:id="rId15"/>
    <p:sldId id="282" r:id="rId16"/>
    <p:sldId id="283" r:id="rId17"/>
    <p:sldId id="284" r:id="rId18"/>
    <p:sldId id="285" r:id="rId19"/>
    <p:sldId id="287" r:id="rId20"/>
    <p:sldId id="286" r:id="rId21"/>
    <p:sldId id="288" r:id="rId22"/>
    <p:sldId id="264" r:id="rId23"/>
    <p:sldId id="261" r:id="rId24"/>
  </p:sldIdLst>
  <p:sldSz cx="18288000" cy="10287000"/>
  <p:notesSz cx="6858000" cy="9144000"/>
  <p:embeddedFontLst>
    <p:embeddedFont>
      <p:font typeface="Capriola" panose="020B0604020202020204" charset="0"/>
      <p:regular r:id="rId26"/>
    </p:embeddedFont>
    <p:embeddedFont>
      <p:font typeface="Comic Sans MS" panose="030F0702030302020204" pitchFamily="66" charset="0"/>
      <p:regular r:id="rId27"/>
      <p:bold r:id="rId28"/>
      <p:italic r:id="rId29"/>
      <p:boldItalic r:id="rId30"/>
    </p:embeddedFont>
    <p:embeddedFont>
      <p:font typeface="TT Milks Casual Pie Base" panose="020B0604020202020204" charset="0"/>
      <p:regular r:id="rId3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444" autoAdjust="0"/>
    <p:restoredTop sz="94622" autoAdjust="0"/>
  </p:normalViewPr>
  <p:slideViewPr>
    <p:cSldViewPr>
      <p:cViewPr varScale="1">
        <p:scale>
          <a:sx n="48" d="100"/>
          <a:sy n="48" d="100"/>
        </p:scale>
        <p:origin x="1118" y="6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BD43FBC-25C4-4BA5-9CED-9BA54CFDBFAB}" type="datetimeFigureOut">
              <a:rPr lang="en-US" smtClean="0"/>
              <a:t>7/30/2025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825464-AFD6-4D52-AB01-09DD9211193F}" type="slidenum">
              <a:rPr lang="en-US" smtClean="0"/>
              <a:t>‹#›</a:t>
            </a:fld>
            <a:endParaRPr lang="en-US"/>
          </a:p>
        </p:txBody>
      </p:sp>
    </p:spTree>
    <p:extLst>
      <p:ext uri="{BB962C8B-B14F-4D97-AF65-F5344CB8AC3E}">
        <p14:creationId xmlns:p14="http://schemas.microsoft.com/office/powerpoint/2010/main" val="29472448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7/30/2025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p:circl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7/30/2025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p:circl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7/30/2025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p:circl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7/30/2025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p:circl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7/30/2025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p:circl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7/30/2025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p:circl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7/30/2025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p:circl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7/30/2025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p:circl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7/30/2025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p:circl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7/30/2025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p:circl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7/30/2025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p:circl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7/30/2025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circle/>
  </p:transition>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8.png"/></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1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 Id="rId5" Type="http://schemas.openxmlformats.org/officeDocument/2006/relationships/image" Target="../media/image44.png"/><Relationship Id="rId4" Type="http://schemas.openxmlformats.org/officeDocument/2006/relationships/image" Target="../media/image43.png"/></Relationships>
</file>

<file path=ppt/slides/_rels/slide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48.svg"/><Relationship Id="rId2" Type="http://schemas.openxmlformats.org/officeDocument/2006/relationships/image" Target="../media/image47.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23.xml.rels><?xml version="1.0" encoding="UTF-8" standalone="yes"?>
<Relationships xmlns="http://schemas.openxmlformats.org/package/2006/relationships"><Relationship Id="rId3" Type="http://schemas.openxmlformats.org/officeDocument/2006/relationships/image" Target="../media/image50.svg"/><Relationship Id="rId2" Type="http://schemas.openxmlformats.org/officeDocument/2006/relationships/image" Target="../media/image49.png"/><Relationship Id="rId1" Type="http://schemas.openxmlformats.org/officeDocument/2006/relationships/slideLayout" Target="../slideLayouts/slideLayout7.xml"/><Relationship Id="rId5" Type="http://schemas.openxmlformats.org/officeDocument/2006/relationships/image" Target="../media/image6.sv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956308" y="6083433"/>
            <a:ext cx="15818374" cy="758821"/>
          </a:xfrm>
          <a:prstGeom prst="rect">
            <a:avLst/>
          </a:prstGeom>
        </p:spPr>
        <p:txBody>
          <a:bodyPr lIns="0" tIns="0" rIns="0" bIns="0" rtlCol="0" anchor="t">
            <a:spAutoFit/>
          </a:bodyPr>
          <a:lstStyle/>
          <a:p>
            <a:pPr algn="ctr">
              <a:lnSpc>
                <a:spcPts val="5604"/>
              </a:lnSpc>
            </a:pPr>
            <a:r>
              <a:rPr lang="en-US" sz="5899" dirty="0">
                <a:solidFill>
                  <a:srgbClr val="FFC033"/>
                </a:solidFill>
                <a:latin typeface="TT Milks Casual Pie Base"/>
                <a:ea typeface="TT Milks Casual Pie Base"/>
                <a:cs typeface="TT Milks Casual Pie Base"/>
                <a:sym typeface="TT Milks Casual Pie Base"/>
              </a:rPr>
              <a:t>Music Store Data Analysis</a:t>
            </a:r>
          </a:p>
        </p:txBody>
      </p:sp>
      <p:sp>
        <p:nvSpPr>
          <p:cNvPr id="3" name="Freeform 3"/>
          <p:cNvSpPr/>
          <p:nvPr/>
        </p:nvSpPr>
        <p:spPr>
          <a:xfrm>
            <a:off x="-4333908" y="4913782"/>
            <a:ext cx="9199756" cy="8229600"/>
          </a:xfrm>
          <a:custGeom>
            <a:avLst/>
            <a:gdLst/>
            <a:ahLst/>
            <a:cxnLst/>
            <a:rect l="l" t="t" r="r" b="b"/>
            <a:pathLst>
              <a:path w="9199756" h="8229600">
                <a:moveTo>
                  <a:pt x="0" y="0"/>
                </a:moveTo>
                <a:lnTo>
                  <a:pt x="9199756" y="0"/>
                </a:lnTo>
                <a:lnTo>
                  <a:pt x="9199756" y="8229600"/>
                </a:lnTo>
                <a:lnTo>
                  <a:pt x="0" y="82296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12673611" y="5406321"/>
            <a:ext cx="9171379" cy="7703958"/>
          </a:xfrm>
          <a:custGeom>
            <a:avLst/>
            <a:gdLst/>
            <a:ahLst/>
            <a:cxnLst/>
            <a:rect l="l" t="t" r="r" b="b"/>
            <a:pathLst>
              <a:path w="9171379" h="7703958">
                <a:moveTo>
                  <a:pt x="0" y="0"/>
                </a:moveTo>
                <a:lnTo>
                  <a:pt x="9171378" y="0"/>
                </a:lnTo>
                <a:lnTo>
                  <a:pt x="9171378" y="7703958"/>
                </a:lnTo>
                <a:lnTo>
                  <a:pt x="0" y="770395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rot="-408250">
            <a:off x="16529827" y="299227"/>
            <a:ext cx="1458945" cy="1458945"/>
          </a:xfrm>
          <a:custGeom>
            <a:avLst/>
            <a:gdLst/>
            <a:ahLst/>
            <a:cxnLst/>
            <a:rect l="l" t="t" r="r" b="b"/>
            <a:pathLst>
              <a:path w="1458945" h="1458945">
                <a:moveTo>
                  <a:pt x="0" y="0"/>
                </a:moveTo>
                <a:lnTo>
                  <a:pt x="1458946" y="0"/>
                </a:lnTo>
                <a:lnTo>
                  <a:pt x="1458946" y="1458946"/>
                </a:lnTo>
                <a:lnTo>
                  <a:pt x="0" y="145894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a:off x="267022" y="217940"/>
            <a:ext cx="2812977" cy="1687786"/>
          </a:xfrm>
          <a:custGeom>
            <a:avLst/>
            <a:gdLst/>
            <a:ahLst/>
            <a:cxnLst/>
            <a:rect l="l" t="t" r="r" b="b"/>
            <a:pathLst>
              <a:path w="2812977" h="1687786">
                <a:moveTo>
                  <a:pt x="0" y="0"/>
                </a:moveTo>
                <a:lnTo>
                  <a:pt x="2812977" y="0"/>
                </a:lnTo>
                <a:lnTo>
                  <a:pt x="2812977" y="1687786"/>
                </a:lnTo>
                <a:lnTo>
                  <a:pt x="0" y="1687786"/>
                </a:lnTo>
                <a:lnTo>
                  <a:pt x="0" y="0"/>
                </a:lnTo>
                <a:close/>
              </a:path>
            </a:pathLst>
          </a:custGeom>
          <a:blipFill>
            <a:blip r:embed="rId8"/>
            <a:stretch>
              <a:fillRect/>
            </a:stretch>
          </a:blipFill>
        </p:spPr>
      </p:sp>
      <p:sp>
        <p:nvSpPr>
          <p:cNvPr id="7" name="Freeform 7"/>
          <p:cNvSpPr/>
          <p:nvPr/>
        </p:nvSpPr>
        <p:spPr>
          <a:xfrm flipH="1">
            <a:off x="11689473" y="8754173"/>
            <a:ext cx="3155616" cy="1893369"/>
          </a:xfrm>
          <a:custGeom>
            <a:avLst/>
            <a:gdLst/>
            <a:ahLst/>
            <a:cxnLst/>
            <a:rect l="l" t="t" r="r" b="b"/>
            <a:pathLst>
              <a:path w="3155616" h="1893369">
                <a:moveTo>
                  <a:pt x="3155615" y="0"/>
                </a:moveTo>
                <a:lnTo>
                  <a:pt x="0" y="0"/>
                </a:lnTo>
                <a:lnTo>
                  <a:pt x="0" y="1893369"/>
                </a:lnTo>
                <a:lnTo>
                  <a:pt x="3155615" y="1893369"/>
                </a:lnTo>
                <a:lnTo>
                  <a:pt x="3155615" y="0"/>
                </a:lnTo>
                <a:close/>
              </a:path>
            </a:pathLst>
          </a:custGeom>
          <a:blipFill>
            <a:blip r:embed="rId8"/>
            <a:stretch>
              <a:fillRect/>
            </a:stretch>
          </a:blipFill>
        </p:spPr>
      </p:sp>
      <p:sp>
        <p:nvSpPr>
          <p:cNvPr id="8" name="Freeform 8"/>
          <p:cNvSpPr/>
          <p:nvPr/>
        </p:nvSpPr>
        <p:spPr>
          <a:xfrm rot="1052866">
            <a:off x="3461469" y="8394010"/>
            <a:ext cx="1158861" cy="1158861"/>
          </a:xfrm>
          <a:custGeom>
            <a:avLst/>
            <a:gdLst/>
            <a:ahLst/>
            <a:cxnLst/>
            <a:rect l="l" t="t" r="r" b="b"/>
            <a:pathLst>
              <a:path w="1158861" h="1158861">
                <a:moveTo>
                  <a:pt x="0" y="0"/>
                </a:moveTo>
                <a:lnTo>
                  <a:pt x="1158861" y="0"/>
                </a:lnTo>
                <a:lnTo>
                  <a:pt x="1158861" y="1158861"/>
                </a:lnTo>
                <a:lnTo>
                  <a:pt x="0" y="115886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9" name="Freeform 9"/>
          <p:cNvSpPr/>
          <p:nvPr/>
        </p:nvSpPr>
        <p:spPr>
          <a:xfrm>
            <a:off x="3515515" y="307237"/>
            <a:ext cx="11256970" cy="3723680"/>
          </a:xfrm>
          <a:custGeom>
            <a:avLst/>
            <a:gdLst/>
            <a:ahLst/>
            <a:cxnLst/>
            <a:rect l="l" t="t" r="r" b="b"/>
            <a:pathLst>
              <a:path w="11256970" h="3723680">
                <a:moveTo>
                  <a:pt x="0" y="0"/>
                </a:moveTo>
                <a:lnTo>
                  <a:pt x="11256969" y="0"/>
                </a:lnTo>
                <a:lnTo>
                  <a:pt x="11256969" y="3723680"/>
                </a:lnTo>
                <a:lnTo>
                  <a:pt x="0" y="3723680"/>
                </a:lnTo>
                <a:lnTo>
                  <a:pt x="0" y="0"/>
                </a:lnTo>
                <a:close/>
              </a:path>
            </a:pathLst>
          </a:custGeom>
          <a:blipFill>
            <a:blip r:embed="rId9"/>
            <a:stretch>
              <a:fillRect/>
            </a:stretch>
          </a:blipFill>
        </p:spPr>
      </p:sp>
      <p:sp>
        <p:nvSpPr>
          <p:cNvPr id="10" name="TextBox 10"/>
          <p:cNvSpPr txBox="1"/>
          <p:nvPr/>
        </p:nvSpPr>
        <p:spPr>
          <a:xfrm>
            <a:off x="4060952" y="4371763"/>
            <a:ext cx="10804189" cy="821055"/>
          </a:xfrm>
          <a:prstGeom prst="rect">
            <a:avLst/>
          </a:prstGeom>
        </p:spPr>
        <p:txBody>
          <a:bodyPr lIns="0" tIns="0" rIns="0" bIns="0" rtlCol="0" anchor="t">
            <a:spAutoFit/>
          </a:bodyPr>
          <a:lstStyle/>
          <a:p>
            <a:pPr algn="ctr">
              <a:lnSpc>
                <a:spcPts val="6719"/>
              </a:lnSpc>
            </a:pPr>
            <a:r>
              <a:rPr lang="en-US" sz="4800" spc="-62" dirty="0">
                <a:solidFill>
                  <a:srgbClr val="000000"/>
                </a:solidFill>
                <a:latin typeface="Capriola"/>
                <a:ea typeface="Capriola"/>
                <a:cs typeface="Capriola"/>
                <a:sym typeface="Capriola"/>
              </a:rPr>
              <a:t>SQL PROJECT ON </a:t>
            </a:r>
          </a:p>
        </p:txBody>
      </p:sp>
      <p:sp>
        <p:nvSpPr>
          <p:cNvPr id="11" name="TextBox 10">
            <a:extLst>
              <a:ext uri="{FF2B5EF4-FFF2-40B4-BE49-F238E27FC236}">
                <a16:creationId xmlns:a16="http://schemas.microsoft.com/office/drawing/2014/main" id="{841ABC64-3C39-7F64-E1FF-41B8AE5990F7}"/>
              </a:ext>
            </a:extLst>
          </p:cNvPr>
          <p:cNvSpPr txBox="1"/>
          <p:nvPr/>
        </p:nvSpPr>
        <p:spPr>
          <a:xfrm>
            <a:off x="6761809" y="7522297"/>
            <a:ext cx="6172200" cy="584775"/>
          </a:xfrm>
          <a:prstGeom prst="rect">
            <a:avLst/>
          </a:prstGeom>
          <a:noFill/>
        </p:spPr>
        <p:txBody>
          <a:bodyPr wrap="square" rtlCol="0">
            <a:spAutoFit/>
          </a:bodyPr>
          <a:lstStyle/>
          <a:p>
            <a:r>
              <a:rPr lang="en-US" sz="3200" dirty="0">
                <a:latin typeface="Capriola" panose="020B0604020202020204" charset="0"/>
                <a:cs typeface="Times New Roman" panose="02020603050405020304" pitchFamily="18" charset="0"/>
              </a:rPr>
              <a:t>PRESENTED BY:- JAY KADU</a:t>
            </a:r>
          </a:p>
        </p:txBody>
      </p:sp>
    </p:spTree>
  </p:cSld>
  <p:clrMapOvr>
    <a:masterClrMapping/>
  </p:clrMapOvr>
  <p:transition>
    <p:circl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6811921-2B46-FD29-FAC0-4395EDDE5C10}"/>
              </a:ext>
            </a:extLst>
          </p:cNvPr>
          <p:cNvPicPr>
            <a:picLocks noChangeAspect="1"/>
          </p:cNvPicPr>
          <p:nvPr/>
        </p:nvPicPr>
        <p:blipFill>
          <a:blip r:embed="rId2"/>
          <a:stretch>
            <a:fillRect/>
          </a:stretch>
        </p:blipFill>
        <p:spPr>
          <a:xfrm>
            <a:off x="1014046" y="2671790"/>
            <a:ext cx="9372878" cy="4063558"/>
          </a:xfrm>
          <a:prstGeom prst="rect">
            <a:avLst/>
          </a:prstGeom>
        </p:spPr>
      </p:pic>
      <p:sp>
        <p:nvSpPr>
          <p:cNvPr id="7" name="TextBox 6">
            <a:extLst>
              <a:ext uri="{FF2B5EF4-FFF2-40B4-BE49-F238E27FC236}">
                <a16:creationId xmlns:a16="http://schemas.microsoft.com/office/drawing/2014/main" id="{E36E0D0F-5920-FA84-A677-C8611BF951FA}"/>
              </a:ext>
            </a:extLst>
          </p:cNvPr>
          <p:cNvSpPr txBox="1"/>
          <p:nvPr/>
        </p:nvSpPr>
        <p:spPr>
          <a:xfrm>
            <a:off x="978877" y="550942"/>
            <a:ext cx="17121554" cy="1938992"/>
          </a:xfrm>
          <a:prstGeom prst="rect">
            <a:avLst/>
          </a:prstGeom>
          <a:noFill/>
        </p:spPr>
        <p:txBody>
          <a:bodyPr wrap="square">
            <a:spAutoFit/>
          </a:bodyPr>
          <a:lstStyle/>
          <a:p>
            <a:r>
              <a:rPr lang="en-US" sz="6000" dirty="0">
                <a:solidFill>
                  <a:schemeClr val="bg2">
                    <a:lumMod val="50000"/>
                  </a:schemeClr>
                </a:solidFill>
                <a:latin typeface="TT Milks Casual Pie Base"/>
                <a:ea typeface="TT Milks Casual Pie Base"/>
                <a:cs typeface="TT Milks Casual Pie Base"/>
                <a:sym typeface="TT Milks Casual Pie Base"/>
              </a:rPr>
              <a:t>1. Who is the senior most employee based on job title?</a:t>
            </a:r>
            <a:endParaRPr lang="en-US" sz="5400" dirty="0">
              <a:solidFill>
                <a:schemeClr val="bg2">
                  <a:lumMod val="50000"/>
                </a:schemeClr>
              </a:solidFill>
            </a:endParaRPr>
          </a:p>
        </p:txBody>
      </p:sp>
      <p:pic>
        <p:nvPicPr>
          <p:cNvPr id="9" name="Picture 8">
            <a:extLst>
              <a:ext uri="{FF2B5EF4-FFF2-40B4-BE49-F238E27FC236}">
                <a16:creationId xmlns:a16="http://schemas.microsoft.com/office/drawing/2014/main" id="{18909EE2-6639-6FF2-13E8-90292F4609B8}"/>
              </a:ext>
            </a:extLst>
          </p:cNvPr>
          <p:cNvPicPr>
            <a:picLocks noChangeAspect="1"/>
          </p:cNvPicPr>
          <p:nvPr/>
        </p:nvPicPr>
        <p:blipFill>
          <a:blip r:embed="rId3"/>
          <a:stretch>
            <a:fillRect/>
          </a:stretch>
        </p:blipFill>
        <p:spPr>
          <a:xfrm>
            <a:off x="4572000" y="7886700"/>
            <a:ext cx="13308667" cy="1914580"/>
          </a:xfrm>
          <a:prstGeom prst="rect">
            <a:avLst/>
          </a:prstGeom>
        </p:spPr>
      </p:pic>
      <p:pic>
        <p:nvPicPr>
          <p:cNvPr id="11" name="Picture 10">
            <a:extLst>
              <a:ext uri="{FF2B5EF4-FFF2-40B4-BE49-F238E27FC236}">
                <a16:creationId xmlns:a16="http://schemas.microsoft.com/office/drawing/2014/main" id="{8F4E0912-2647-F536-DCC1-859C83BFE941}"/>
              </a:ext>
            </a:extLst>
          </p:cNvPr>
          <p:cNvPicPr>
            <a:picLocks noChangeAspect="1"/>
          </p:cNvPicPr>
          <p:nvPr/>
        </p:nvPicPr>
        <p:blipFill>
          <a:blip r:embed="rId4"/>
          <a:stretch>
            <a:fillRect/>
          </a:stretch>
        </p:blipFill>
        <p:spPr>
          <a:xfrm>
            <a:off x="1014046" y="6735348"/>
            <a:ext cx="3464701" cy="3195364"/>
          </a:xfrm>
          <a:prstGeom prst="rect">
            <a:avLst/>
          </a:prstGeom>
        </p:spPr>
      </p:pic>
    </p:spTree>
    <p:extLst>
      <p:ext uri="{BB962C8B-B14F-4D97-AF65-F5344CB8AC3E}">
        <p14:creationId xmlns:p14="http://schemas.microsoft.com/office/powerpoint/2010/main" val="122755265"/>
      </p:ext>
    </p:extLst>
  </p:cSld>
  <p:clrMapOvr>
    <a:masterClrMapping/>
  </p:clrMapOvr>
  <p:transition>
    <p:circl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B1CCDA7-95A0-CB14-D51A-7125D04BCB17}"/>
              </a:ext>
            </a:extLst>
          </p:cNvPr>
          <p:cNvPicPr>
            <a:picLocks noChangeAspect="1"/>
          </p:cNvPicPr>
          <p:nvPr/>
        </p:nvPicPr>
        <p:blipFill>
          <a:blip r:embed="rId2"/>
          <a:stretch>
            <a:fillRect/>
          </a:stretch>
        </p:blipFill>
        <p:spPr>
          <a:xfrm>
            <a:off x="1143000" y="2658235"/>
            <a:ext cx="12007817" cy="3810000"/>
          </a:xfrm>
          <a:prstGeom prst="rect">
            <a:avLst/>
          </a:prstGeom>
        </p:spPr>
      </p:pic>
      <p:pic>
        <p:nvPicPr>
          <p:cNvPr id="5" name="Picture 4">
            <a:extLst>
              <a:ext uri="{FF2B5EF4-FFF2-40B4-BE49-F238E27FC236}">
                <a16:creationId xmlns:a16="http://schemas.microsoft.com/office/drawing/2014/main" id="{19985870-D9C1-D546-5CEE-B5BDB9186A28}"/>
              </a:ext>
            </a:extLst>
          </p:cNvPr>
          <p:cNvPicPr>
            <a:picLocks noChangeAspect="1"/>
          </p:cNvPicPr>
          <p:nvPr/>
        </p:nvPicPr>
        <p:blipFill>
          <a:blip r:embed="rId3"/>
          <a:stretch>
            <a:fillRect/>
          </a:stretch>
        </p:blipFill>
        <p:spPr>
          <a:xfrm>
            <a:off x="4988701" y="7336980"/>
            <a:ext cx="10610331" cy="2133600"/>
          </a:xfrm>
          <a:prstGeom prst="rect">
            <a:avLst/>
          </a:prstGeom>
        </p:spPr>
      </p:pic>
      <p:pic>
        <p:nvPicPr>
          <p:cNvPr id="6" name="Picture 5">
            <a:extLst>
              <a:ext uri="{FF2B5EF4-FFF2-40B4-BE49-F238E27FC236}">
                <a16:creationId xmlns:a16="http://schemas.microsoft.com/office/drawing/2014/main" id="{2E1A41FD-EE7D-1BC2-5B8A-655500C92D19}"/>
              </a:ext>
            </a:extLst>
          </p:cNvPr>
          <p:cNvPicPr>
            <a:picLocks noChangeAspect="1"/>
          </p:cNvPicPr>
          <p:nvPr/>
        </p:nvPicPr>
        <p:blipFill>
          <a:blip r:embed="rId4"/>
          <a:stretch>
            <a:fillRect/>
          </a:stretch>
        </p:blipFill>
        <p:spPr>
          <a:xfrm>
            <a:off x="1524000" y="6468235"/>
            <a:ext cx="3464701" cy="3195364"/>
          </a:xfrm>
          <a:prstGeom prst="rect">
            <a:avLst/>
          </a:prstGeom>
        </p:spPr>
      </p:pic>
      <p:sp>
        <p:nvSpPr>
          <p:cNvPr id="8" name="TextBox 7">
            <a:extLst>
              <a:ext uri="{FF2B5EF4-FFF2-40B4-BE49-F238E27FC236}">
                <a16:creationId xmlns:a16="http://schemas.microsoft.com/office/drawing/2014/main" id="{65DF2FC8-0BB2-30B7-A2B1-4FBE787A935D}"/>
              </a:ext>
            </a:extLst>
          </p:cNvPr>
          <p:cNvSpPr txBox="1"/>
          <p:nvPr/>
        </p:nvSpPr>
        <p:spPr>
          <a:xfrm>
            <a:off x="917786" y="284871"/>
            <a:ext cx="14913232" cy="1938992"/>
          </a:xfrm>
          <a:prstGeom prst="rect">
            <a:avLst/>
          </a:prstGeom>
          <a:noFill/>
        </p:spPr>
        <p:txBody>
          <a:bodyPr wrap="square">
            <a:spAutoFit/>
          </a:bodyPr>
          <a:lstStyle/>
          <a:p>
            <a:r>
              <a:rPr lang="en-US" sz="6000" dirty="0">
                <a:solidFill>
                  <a:schemeClr val="bg2">
                    <a:lumMod val="50000"/>
                  </a:schemeClr>
                </a:solidFill>
                <a:latin typeface="TT Milks Casual Pie Base"/>
                <a:ea typeface="TT Milks Casual Pie Base"/>
                <a:cs typeface="TT Milks Casual Pie Base"/>
                <a:sym typeface="TT Milks Casual Pie Base"/>
              </a:rPr>
              <a:t>2. Which countries have the most Invoices?</a:t>
            </a:r>
            <a:endParaRPr lang="en-US" sz="6000" dirty="0">
              <a:solidFill>
                <a:schemeClr val="bg2">
                  <a:lumMod val="50000"/>
                </a:schemeClr>
              </a:solidFill>
            </a:endParaRPr>
          </a:p>
        </p:txBody>
      </p:sp>
    </p:spTree>
    <p:extLst>
      <p:ext uri="{BB962C8B-B14F-4D97-AF65-F5344CB8AC3E}">
        <p14:creationId xmlns:p14="http://schemas.microsoft.com/office/powerpoint/2010/main" val="1426642261"/>
      </p:ext>
    </p:extLst>
  </p:cSld>
  <p:clrMapOvr>
    <a:masterClrMapping/>
  </p:clrMapOvr>
  <p:transition>
    <p:circl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FDCB0C9-90FB-A9FD-DAA0-20F5DC7D8262}"/>
              </a:ext>
            </a:extLst>
          </p:cNvPr>
          <p:cNvPicPr>
            <a:picLocks noChangeAspect="1"/>
          </p:cNvPicPr>
          <p:nvPr/>
        </p:nvPicPr>
        <p:blipFill>
          <a:blip r:embed="rId2"/>
          <a:stretch>
            <a:fillRect/>
          </a:stretch>
        </p:blipFill>
        <p:spPr>
          <a:xfrm>
            <a:off x="1371600" y="2486543"/>
            <a:ext cx="13656080" cy="3342791"/>
          </a:xfrm>
          <a:prstGeom prst="rect">
            <a:avLst/>
          </a:prstGeom>
        </p:spPr>
      </p:pic>
      <p:pic>
        <p:nvPicPr>
          <p:cNvPr id="5" name="Picture 4">
            <a:extLst>
              <a:ext uri="{FF2B5EF4-FFF2-40B4-BE49-F238E27FC236}">
                <a16:creationId xmlns:a16="http://schemas.microsoft.com/office/drawing/2014/main" id="{A8ABF94C-B68F-A15E-56B7-3CDAE770D26B}"/>
              </a:ext>
            </a:extLst>
          </p:cNvPr>
          <p:cNvPicPr>
            <a:picLocks noChangeAspect="1"/>
          </p:cNvPicPr>
          <p:nvPr/>
        </p:nvPicPr>
        <p:blipFill>
          <a:blip r:embed="rId3"/>
          <a:stretch>
            <a:fillRect/>
          </a:stretch>
        </p:blipFill>
        <p:spPr>
          <a:xfrm>
            <a:off x="3958375" y="6510950"/>
            <a:ext cx="14089302" cy="3342791"/>
          </a:xfrm>
          <a:prstGeom prst="rect">
            <a:avLst/>
          </a:prstGeom>
        </p:spPr>
      </p:pic>
      <p:pic>
        <p:nvPicPr>
          <p:cNvPr id="6" name="Picture 5">
            <a:extLst>
              <a:ext uri="{FF2B5EF4-FFF2-40B4-BE49-F238E27FC236}">
                <a16:creationId xmlns:a16="http://schemas.microsoft.com/office/drawing/2014/main" id="{A8AF4511-2640-599A-697E-7984E2105404}"/>
              </a:ext>
            </a:extLst>
          </p:cNvPr>
          <p:cNvPicPr>
            <a:picLocks noChangeAspect="1"/>
          </p:cNvPicPr>
          <p:nvPr/>
        </p:nvPicPr>
        <p:blipFill>
          <a:blip r:embed="rId4"/>
          <a:stretch>
            <a:fillRect/>
          </a:stretch>
        </p:blipFill>
        <p:spPr>
          <a:xfrm>
            <a:off x="493674" y="6202775"/>
            <a:ext cx="3464701" cy="3195364"/>
          </a:xfrm>
          <a:prstGeom prst="rect">
            <a:avLst/>
          </a:prstGeom>
        </p:spPr>
      </p:pic>
      <p:sp>
        <p:nvSpPr>
          <p:cNvPr id="8" name="TextBox 7">
            <a:extLst>
              <a:ext uri="{FF2B5EF4-FFF2-40B4-BE49-F238E27FC236}">
                <a16:creationId xmlns:a16="http://schemas.microsoft.com/office/drawing/2014/main" id="{35DB1C32-9B66-8272-E1ED-25FE93A871D1}"/>
              </a:ext>
            </a:extLst>
          </p:cNvPr>
          <p:cNvSpPr txBox="1"/>
          <p:nvPr/>
        </p:nvSpPr>
        <p:spPr>
          <a:xfrm>
            <a:off x="914400" y="424467"/>
            <a:ext cx="17221200" cy="1938992"/>
          </a:xfrm>
          <a:prstGeom prst="rect">
            <a:avLst/>
          </a:prstGeom>
          <a:noFill/>
        </p:spPr>
        <p:txBody>
          <a:bodyPr wrap="square">
            <a:spAutoFit/>
          </a:bodyPr>
          <a:lstStyle/>
          <a:p>
            <a:r>
              <a:rPr lang="en-US" sz="6000" dirty="0">
                <a:solidFill>
                  <a:schemeClr val="bg2">
                    <a:lumMod val="50000"/>
                  </a:schemeClr>
                </a:solidFill>
                <a:latin typeface="TT Milks Casual Pie Base"/>
                <a:ea typeface="TT Milks Casual Pie Base"/>
                <a:cs typeface="TT Milks Casual Pie Base"/>
                <a:sym typeface="TT Milks Casual Pie Base"/>
              </a:rPr>
              <a:t>3. What are the top 3 values of total invoice?</a:t>
            </a:r>
            <a:endParaRPr lang="en-US" sz="6000" dirty="0">
              <a:solidFill>
                <a:schemeClr val="bg2">
                  <a:lumMod val="50000"/>
                </a:schemeClr>
              </a:solidFill>
            </a:endParaRPr>
          </a:p>
        </p:txBody>
      </p:sp>
    </p:spTree>
    <p:extLst>
      <p:ext uri="{BB962C8B-B14F-4D97-AF65-F5344CB8AC3E}">
        <p14:creationId xmlns:p14="http://schemas.microsoft.com/office/powerpoint/2010/main" val="1820185638"/>
      </p:ext>
    </p:extLst>
  </p:cSld>
  <p:clrMapOvr>
    <a:masterClrMapping/>
  </p:clrMapOvr>
  <p:transition>
    <p:circl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300C53B-1B9F-406B-F79E-5E31DA589D66}"/>
              </a:ext>
            </a:extLst>
          </p:cNvPr>
          <p:cNvPicPr>
            <a:picLocks noChangeAspect="1"/>
          </p:cNvPicPr>
          <p:nvPr/>
        </p:nvPicPr>
        <p:blipFill>
          <a:blip r:embed="rId2"/>
          <a:stretch>
            <a:fillRect/>
          </a:stretch>
        </p:blipFill>
        <p:spPr>
          <a:xfrm>
            <a:off x="5257800" y="7576452"/>
            <a:ext cx="8896974" cy="2062103"/>
          </a:xfrm>
          <a:prstGeom prst="rect">
            <a:avLst/>
          </a:prstGeom>
        </p:spPr>
      </p:pic>
      <p:sp>
        <p:nvSpPr>
          <p:cNvPr id="5" name="TextBox 4">
            <a:extLst>
              <a:ext uri="{FF2B5EF4-FFF2-40B4-BE49-F238E27FC236}">
                <a16:creationId xmlns:a16="http://schemas.microsoft.com/office/drawing/2014/main" id="{8AA37CB0-2D8B-CA99-B576-216E76F9B2F6}"/>
              </a:ext>
            </a:extLst>
          </p:cNvPr>
          <p:cNvSpPr txBox="1"/>
          <p:nvPr/>
        </p:nvSpPr>
        <p:spPr>
          <a:xfrm>
            <a:off x="304800" y="298671"/>
            <a:ext cx="18211800" cy="1107996"/>
          </a:xfrm>
          <a:prstGeom prst="rect">
            <a:avLst/>
          </a:prstGeom>
          <a:noFill/>
        </p:spPr>
        <p:txBody>
          <a:bodyPr wrap="square">
            <a:spAutoFit/>
          </a:bodyPr>
          <a:lstStyle/>
          <a:p>
            <a:r>
              <a:rPr lang="en-US" sz="6600" dirty="0">
                <a:solidFill>
                  <a:schemeClr val="bg2">
                    <a:lumMod val="50000"/>
                  </a:schemeClr>
                </a:solidFill>
                <a:latin typeface="TT Milks Casual Pie Base"/>
                <a:ea typeface="TT Milks Casual Pie Base"/>
                <a:cs typeface="TT Milks Casual Pie Base"/>
                <a:sym typeface="TT Milks Casual Pie Base"/>
              </a:rPr>
              <a:t> 4. Which city has the best customers?  </a:t>
            </a:r>
          </a:p>
        </p:txBody>
      </p:sp>
      <p:sp>
        <p:nvSpPr>
          <p:cNvPr id="6" name="TextBox 5">
            <a:extLst>
              <a:ext uri="{FF2B5EF4-FFF2-40B4-BE49-F238E27FC236}">
                <a16:creationId xmlns:a16="http://schemas.microsoft.com/office/drawing/2014/main" id="{0ACDA0AF-E11D-3555-3B7F-88E569B40B6A}"/>
              </a:ext>
            </a:extLst>
          </p:cNvPr>
          <p:cNvSpPr txBox="1"/>
          <p:nvPr/>
        </p:nvSpPr>
        <p:spPr>
          <a:xfrm>
            <a:off x="1342292" y="1427182"/>
            <a:ext cx="15544800" cy="2062103"/>
          </a:xfrm>
          <a:prstGeom prst="rect">
            <a:avLst/>
          </a:prstGeom>
          <a:noFill/>
        </p:spPr>
        <p:txBody>
          <a:bodyPr wrap="square" rtlCol="0">
            <a:spAutoFit/>
          </a:bodyPr>
          <a:lstStyle/>
          <a:p>
            <a:pPr algn="just"/>
            <a:r>
              <a:rPr lang="en-US" sz="3200" b="1" dirty="0">
                <a:solidFill>
                  <a:schemeClr val="bg2">
                    <a:lumMod val="50000"/>
                  </a:schemeClr>
                </a:solidFill>
                <a:latin typeface="Times New Roman" panose="02020603050405020304" pitchFamily="18" charset="0"/>
                <a:ea typeface="TT Milks Casual Pie Base"/>
                <a:cs typeface="Times New Roman" panose="02020603050405020304" pitchFamily="18" charset="0"/>
                <a:sym typeface="TT Milks Casual Pie Base"/>
              </a:rPr>
              <a:t>We would like to throw a promotional Music Festival in the city we made the most money.  Write a query that returns one city that has the highest sum of invoice totals.   Return both the city name &amp; sum of all invoice totals </a:t>
            </a:r>
            <a:endParaRPr lang="en-US" sz="3200" b="1" dirty="0">
              <a:solidFill>
                <a:schemeClr val="bg2">
                  <a:lumMod val="50000"/>
                </a:schemeClr>
              </a:solidFill>
              <a:latin typeface="Times New Roman" panose="02020603050405020304" pitchFamily="18" charset="0"/>
              <a:cs typeface="Times New Roman" panose="02020603050405020304" pitchFamily="18" charset="0"/>
            </a:endParaRPr>
          </a:p>
          <a:p>
            <a:pPr algn="just"/>
            <a:endParaRPr lang="en-US" sz="3200" b="1" dirty="0">
              <a:solidFill>
                <a:schemeClr val="bg2">
                  <a:lumMod val="50000"/>
                </a:schemeClr>
              </a:solidFill>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CB526D4A-3689-17A9-C902-D95BF1B7E29A}"/>
              </a:ext>
            </a:extLst>
          </p:cNvPr>
          <p:cNvPicPr>
            <a:picLocks noChangeAspect="1"/>
          </p:cNvPicPr>
          <p:nvPr/>
        </p:nvPicPr>
        <p:blipFill>
          <a:blip r:embed="rId3"/>
          <a:stretch>
            <a:fillRect/>
          </a:stretch>
        </p:blipFill>
        <p:spPr>
          <a:xfrm>
            <a:off x="1400908" y="3312659"/>
            <a:ext cx="11893062" cy="3661682"/>
          </a:xfrm>
          <a:prstGeom prst="rect">
            <a:avLst/>
          </a:prstGeom>
        </p:spPr>
      </p:pic>
      <p:pic>
        <p:nvPicPr>
          <p:cNvPr id="9" name="Picture 8">
            <a:extLst>
              <a:ext uri="{FF2B5EF4-FFF2-40B4-BE49-F238E27FC236}">
                <a16:creationId xmlns:a16="http://schemas.microsoft.com/office/drawing/2014/main" id="{6494EEE5-53BA-1276-F3E4-384CC9D2FD01}"/>
              </a:ext>
            </a:extLst>
          </p:cNvPr>
          <p:cNvPicPr>
            <a:picLocks noChangeAspect="1"/>
          </p:cNvPicPr>
          <p:nvPr/>
        </p:nvPicPr>
        <p:blipFill>
          <a:blip r:embed="rId4"/>
          <a:stretch>
            <a:fillRect/>
          </a:stretch>
        </p:blipFill>
        <p:spPr>
          <a:xfrm>
            <a:off x="1676400" y="7220650"/>
            <a:ext cx="3007501" cy="2773706"/>
          </a:xfrm>
          <a:prstGeom prst="rect">
            <a:avLst/>
          </a:prstGeom>
        </p:spPr>
      </p:pic>
    </p:spTree>
    <p:extLst>
      <p:ext uri="{BB962C8B-B14F-4D97-AF65-F5344CB8AC3E}">
        <p14:creationId xmlns:p14="http://schemas.microsoft.com/office/powerpoint/2010/main" val="559656514"/>
      </p:ext>
    </p:extLst>
  </p:cSld>
  <p:clrMapOvr>
    <a:masterClrMapping/>
  </p:clrMapOvr>
  <p:transition>
    <p:circl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D58AFA-8402-6CAA-5126-BE09634D67A8}"/>
              </a:ext>
            </a:extLst>
          </p:cNvPr>
          <p:cNvPicPr>
            <a:picLocks noChangeAspect="1"/>
          </p:cNvPicPr>
          <p:nvPr/>
        </p:nvPicPr>
        <p:blipFill>
          <a:blip r:embed="rId2"/>
          <a:stretch>
            <a:fillRect/>
          </a:stretch>
        </p:blipFill>
        <p:spPr>
          <a:xfrm>
            <a:off x="4871470" y="7225544"/>
            <a:ext cx="11408660" cy="1447800"/>
          </a:xfrm>
          <a:prstGeom prst="rect">
            <a:avLst/>
          </a:prstGeom>
        </p:spPr>
      </p:pic>
      <p:pic>
        <p:nvPicPr>
          <p:cNvPr id="5" name="Picture 4">
            <a:extLst>
              <a:ext uri="{FF2B5EF4-FFF2-40B4-BE49-F238E27FC236}">
                <a16:creationId xmlns:a16="http://schemas.microsoft.com/office/drawing/2014/main" id="{60B7C4F5-6AFC-DF74-BEB3-7A6832F152BA}"/>
              </a:ext>
            </a:extLst>
          </p:cNvPr>
          <p:cNvPicPr>
            <a:picLocks noChangeAspect="1"/>
          </p:cNvPicPr>
          <p:nvPr/>
        </p:nvPicPr>
        <p:blipFill>
          <a:blip r:embed="rId3"/>
          <a:stretch>
            <a:fillRect/>
          </a:stretch>
        </p:blipFill>
        <p:spPr>
          <a:xfrm>
            <a:off x="909070" y="3440723"/>
            <a:ext cx="16001999" cy="2895600"/>
          </a:xfrm>
          <a:prstGeom prst="rect">
            <a:avLst/>
          </a:prstGeom>
        </p:spPr>
      </p:pic>
      <p:pic>
        <p:nvPicPr>
          <p:cNvPr id="6" name="Picture 5">
            <a:extLst>
              <a:ext uri="{FF2B5EF4-FFF2-40B4-BE49-F238E27FC236}">
                <a16:creationId xmlns:a16="http://schemas.microsoft.com/office/drawing/2014/main" id="{FAB92022-BCC2-955C-0391-176428E5F7F3}"/>
              </a:ext>
            </a:extLst>
          </p:cNvPr>
          <p:cNvPicPr>
            <a:picLocks noChangeAspect="1"/>
          </p:cNvPicPr>
          <p:nvPr/>
        </p:nvPicPr>
        <p:blipFill>
          <a:blip r:embed="rId4"/>
          <a:stretch>
            <a:fillRect/>
          </a:stretch>
        </p:blipFill>
        <p:spPr>
          <a:xfrm>
            <a:off x="1863969" y="6360368"/>
            <a:ext cx="3007501" cy="2773706"/>
          </a:xfrm>
          <a:prstGeom prst="rect">
            <a:avLst/>
          </a:prstGeom>
        </p:spPr>
      </p:pic>
      <p:sp>
        <p:nvSpPr>
          <p:cNvPr id="8" name="TextBox 7">
            <a:extLst>
              <a:ext uri="{FF2B5EF4-FFF2-40B4-BE49-F238E27FC236}">
                <a16:creationId xmlns:a16="http://schemas.microsoft.com/office/drawing/2014/main" id="{49B4858E-2363-3525-A1E4-E8DBB125AA11}"/>
              </a:ext>
            </a:extLst>
          </p:cNvPr>
          <p:cNvSpPr txBox="1"/>
          <p:nvPr/>
        </p:nvSpPr>
        <p:spPr>
          <a:xfrm>
            <a:off x="609600" y="343615"/>
            <a:ext cx="13563598" cy="1015663"/>
          </a:xfrm>
          <a:prstGeom prst="rect">
            <a:avLst/>
          </a:prstGeom>
          <a:noFill/>
        </p:spPr>
        <p:txBody>
          <a:bodyPr wrap="square">
            <a:spAutoFit/>
          </a:bodyPr>
          <a:lstStyle/>
          <a:p>
            <a:r>
              <a:rPr lang="en-US" sz="6000" dirty="0">
                <a:solidFill>
                  <a:schemeClr val="bg2">
                    <a:lumMod val="50000"/>
                  </a:schemeClr>
                </a:solidFill>
                <a:latin typeface="TT Milks Casual Pie Base"/>
                <a:ea typeface="TT Milks Casual Pie Base"/>
                <a:cs typeface="TT Milks Casual Pie Base"/>
                <a:sym typeface="TT Milks Casual Pie Base"/>
              </a:rPr>
              <a:t>5. Who is the best customer? </a:t>
            </a:r>
          </a:p>
        </p:txBody>
      </p:sp>
      <p:sp>
        <p:nvSpPr>
          <p:cNvPr id="10" name="TextBox 9">
            <a:extLst>
              <a:ext uri="{FF2B5EF4-FFF2-40B4-BE49-F238E27FC236}">
                <a16:creationId xmlns:a16="http://schemas.microsoft.com/office/drawing/2014/main" id="{F6BB2C9B-E406-EA7A-0F55-DBB09AAFD9E4}"/>
              </a:ext>
            </a:extLst>
          </p:cNvPr>
          <p:cNvSpPr txBox="1"/>
          <p:nvPr/>
        </p:nvSpPr>
        <p:spPr>
          <a:xfrm>
            <a:off x="909070" y="1587878"/>
            <a:ext cx="16992600" cy="1200329"/>
          </a:xfrm>
          <a:prstGeom prst="rect">
            <a:avLst/>
          </a:prstGeom>
          <a:noFill/>
        </p:spPr>
        <p:txBody>
          <a:bodyPr wrap="square">
            <a:spAutoFit/>
          </a:bodyPr>
          <a:lstStyle/>
          <a:p>
            <a:pPr algn="just"/>
            <a:r>
              <a:rPr lang="en-US" sz="3600" b="1" dirty="0">
                <a:solidFill>
                  <a:schemeClr val="bg2">
                    <a:lumMod val="50000"/>
                  </a:schemeClr>
                </a:solidFill>
                <a:latin typeface="Times New Roman" panose="02020603050405020304" pitchFamily="18" charset="0"/>
                <a:ea typeface="TT Milks Casual Pie Base"/>
                <a:cs typeface="Times New Roman" panose="02020603050405020304" pitchFamily="18" charset="0"/>
                <a:sym typeface="TT Milks Casual Pie Base"/>
              </a:rPr>
              <a:t>The customer who has spent the most money will be declared the best customer.  </a:t>
            </a:r>
          </a:p>
          <a:p>
            <a:pPr algn="just"/>
            <a:r>
              <a:rPr lang="en-US" sz="3600" b="1" dirty="0">
                <a:solidFill>
                  <a:schemeClr val="bg2">
                    <a:lumMod val="50000"/>
                  </a:schemeClr>
                </a:solidFill>
                <a:latin typeface="Times New Roman" panose="02020603050405020304" pitchFamily="18" charset="0"/>
                <a:ea typeface="TT Milks Casual Pie Base"/>
                <a:cs typeface="Times New Roman" panose="02020603050405020304" pitchFamily="18" charset="0"/>
                <a:sym typeface="TT Milks Casual Pie Base"/>
              </a:rPr>
              <a:t> Write a query that returns the person who has spent the most money</a:t>
            </a:r>
            <a:endParaRPr lang="en-US" sz="3600" b="1" dirty="0">
              <a:solidFill>
                <a:schemeClr val="bg2">
                  <a:lumMod val="5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79144089"/>
      </p:ext>
    </p:extLst>
  </p:cSld>
  <p:clrMapOvr>
    <a:masterClrMapping/>
  </p:clrMapOvr>
  <p:transition>
    <p:circl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73D2C6F-3B94-FB87-67C4-FCC4CAF6FF46}"/>
              </a:ext>
            </a:extLst>
          </p:cNvPr>
          <p:cNvPicPr>
            <a:picLocks noChangeAspect="1"/>
          </p:cNvPicPr>
          <p:nvPr/>
        </p:nvPicPr>
        <p:blipFill>
          <a:blip r:embed="rId2"/>
          <a:stretch>
            <a:fillRect/>
          </a:stretch>
        </p:blipFill>
        <p:spPr>
          <a:xfrm>
            <a:off x="4572000" y="6819900"/>
            <a:ext cx="11673517" cy="2895600"/>
          </a:xfrm>
          <a:prstGeom prst="rect">
            <a:avLst/>
          </a:prstGeom>
        </p:spPr>
      </p:pic>
      <p:pic>
        <p:nvPicPr>
          <p:cNvPr id="4" name="Picture 3">
            <a:extLst>
              <a:ext uri="{FF2B5EF4-FFF2-40B4-BE49-F238E27FC236}">
                <a16:creationId xmlns:a16="http://schemas.microsoft.com/office/drawing/2014/main" id="{96FB2B94-D340-CB68-D789-C367F324A7D7}"/>
              </a:ext>
            </a:extLst>
          </p:cNvPr>
          <p:cNvPicPr>
            <a:picLocks noChangeAspect="1"/>
          </p:cNvPicPr>
          <p:nvPr/>
        </p:nvPicPr>
        <p:blipFill>
          <a:blip r:embed="rId3"/>
          <a:stretch>
            <a:fillRect/>
          </a:stretch>
        </p:blipFill>
        <p:spPr>
          <a:xfrm>
            <a:off x="1219200" y="6210300"/>
            <a:ext cx="3007501" cy="2773706"/>
          </a:xfrm>
          <a:prstGeom prst="rect">
            <a:avLst/>
          </a:prstGeom>
        </p:spPr>
      </p:pic>
      <p:sp>
        <p:nvSpPr>
          <p:cNvPr id="8" name="TextBox 7">
            <a:extLst>
              <a:ext uri="{FF2B5EF4-FFF2-40B4-BE49-F238E27FC236}">
                <a16:creationId xmlns:a16="http://schemas.microsoft.com/office/drawing/2014/main" id="{78EC96EA-5735-D8C7-D38B-7DBA32399448}"/>
              </a:ext>
            </a:extLst>
          </p:cNvPr>
          <p:cNvSpPr txBox="1"/>
          <p:nvPr/>
        </p:nvSpPr>
        <p:spPr>
          <a:xfrm>
            <a:off x="304800" y="571500"/>
            <a:ext cx="17678400" cy="1938992"/>
          </a:xfrm>
          <a:prstGeom prst="rect">
            <a:avLst/>
          </a:prstGeom>
          <a:noFill/>
        </p:spPr>
        <p:txBody>
          <a:bodyPr wrap="square">
            <a:spAutoFit/>
          </a:bodyPr>
          <a:lstStyle/>
          <a:p>
            <a:pPr algn="just"/>
            <a:r>
              <a:rPr lang="en-US" sz="4000" dirty="0">
                <a:solidFill>
                  <a:schemeClr val="bg2">
                    <a:lumMod val="50000"/>
                  </a:schemeClr>
                </a:solidFill>
                <a:latin typeface="TT Milks Casual Pie Base"/>
                <a:ea typeface="TT Milks Casual Pie Base"/>
                <a:cs typeface="TT Milks Casual Pie Base"/>
                <a:sym typeface="TT Milks Casual Pie Base"/>
              </a:rPr>
              <a:t>6. Write a query to return the email, first name, last name, &amp; Genre of all Rock Music listeners. Return your list ordered alphabetically by email starting with A</a:t>
            </a:r>
          </a:p>
        </p:txBody>
      </p:sp>
      <p:pic>
        <p:nvPicPr>
          <p:cNvPr id="10" name="Picture 9">
            <a:extLst>
              <a:ext uri="{FF2B5EF4-FFF2-40B4-BE49-F238E27FC236}">
                <a16:creationId xmlns:a16="http://schemas.microsoft.com/office/drawing/2014/main" id="{E831ED16-C27C-A98D-19FA-808245C2C87C}"/>
              </a:ext>
            </a:extLst>
          </p:cNvPr>
          <p:cNvPicPr>
            <a:picLocks noChangeAspect="1"/>
          </p:cNvPicPr>
          <p:nvPr/>
        </p:nvPicPr>
        <p:blipFill>
          <a:blip r:embed="rId4"/>
          <a:stretch>
            <a:fillRect/>
          </a:stretch>
        </p:blipFill>
        <p:spPr>
          <a:xfrm>
            <a:off x="685800" y="3035079"/>
            <a:ext cx="15316200" cy="3154706"/>
          </a:xfrm>
          <a:prstGeom prst="rect">
            <a:avLst/>
          </a:prstGeom>
        </p:spPr>
      </p:pic>
    </p:spTree>
    <p:extLst>
      <p:ext uri="{BB962C8B-B14F-4D97-AF65-F5344CB8AC3E}">
        <p14:creationId xmlns:p14="http://schemas.microsoft.com/office/powerpoint/2010/main" val="1215598770"/>
      </p:ext>
    </p:extLst>
  </p:cSld>
  <p:clrMapOvr>
    <a:masterClrMapping/>
  </p:clrMapOvr>
  <p:transition>
    <p:circl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B479671-4D30-B95F-D201-D3F168930C17}"/>
              </a:ext>
            </a:extLst>
          </p:cNvPr>
          <p:cNvPicPr>
            <a:picLocks noChangeAspect="1"/>
          </p:cNvPicPr>
          <p:nvPr/>
        </p:nvPicPr>
        <p:blipFill>
          <a:blip r:embed="rId2"/>
          <a:stretch>
            <a:fillRect/>
          </a:stretch>
        </p:blipFill>
        <p:spPr>
          <a:xfrm>
            <a:off x="4876800" y="6327531"/>
            <a:ext cx="7391400" cy="3454741"/>
          </a:xfrm>
          <a:prstGeom prst="rect">
            <a:avLst/>
          </a:prstGeom>
        </p:spPr>
      </p:pic>
      <p:pic>
        <p:nvPicPr>
          <p:cNvPr id="5" name="Picture 4">
            <a:extLst>
              <a:ext uri="{FF2B5EF4-FFF2-40B4-BE49-F238E27FC236}">
                <a16:creationId xmlns:a16="http://schemas.microsoft.com/office/drawing/2014/main" id="{1E591BCF-0B60-F102-4812-2ABCD8D9E5E5}"/>
              </a:ext>
            </a:extLst>
          </p:cNvPr>
          <p:cNvPicPr>
            <a:picLocks noChangeAspect="1"/>
          </p:cNvPicPr>
          <p:nvPr/>
        </p:nvPicPr>
        <p:blipFill>
          <a:blip r:embed="rId3"/>
          <a:stretch>
            <a:fillRect/>
          </a:stretch>
        </p:blipFill>
        <p:spPr>
          <a:xfrm>
            <a:off x="1066800" y="2648545"/>
            <a:ext cx="14478000" cy="3289495"/>
          </a:xfrm>
          <a:prstGeom prst="rect">
            <a:avLst/>
          </a:prstGeom>
        </p:spPr>
      </p:pic>
      <p:pic>
        <p:nvPicPr>
          <p:cNvPr id="6" name="Picture 5">
            <a:extLst>
              <a:ext uri="{FF2B5EF4-FFF2-40B4-BE49-F238E27FC236}">
                <a16:creationId xmlns:a16="http://schemas.microsoft.com/office/drawing/2014/main" id="{F266EC3A-763B-EEB0-5E52-7D1541E1182A}"/>
              </a:ext>
            </a:extLst>
          </p:cNvPr>
          <p:cNvPicPr>
            <a:picLocks noChangeAspect="1"/>
          </p:cNvPicPr>
          <p:nvPr/>
        </p:nvPicPr>
        <p:blipFill>
          <a:blip r:embed="rId4"/>
          <a:stretch>
            <a:fillRect/>
          </a:stretch>
        </p:blipFill>
        <p:spPr>
          <a:xfrm>
            <a:off x="1600200" y="5974958"/>
            <a:ext cx="3007501" cy="2773706"/>
          </a:xfrm>
          <a:prstGeom prst="rect">
            <a:avLst/>
          </a:prstGeom>
        </p:spPr>
      </p:pic>
      <p:sp>
        <p:nvSpPr>
          <p:cNvPr id="8" name="TextBox 7">
            <a:extLst>
              <a:ext uri="{FF2B5EF4-FFF2-40B4-BE49-F238E27FC236}">
                <a16:creationId xmlns:a16="http://schemas.microsoft.com/office/drawing/2014/main" id="{28A348BC-6613-9AE3-D08F-B026676C8C5F}"/>
              </a:ext>
            </a:extLst>
          </p:cNvPr>
          <p:cNvSpPr txBox="1"/>
          <p:nvPr/>
        </p:nvSpPr>
        <p:spPr>
          <a:xfrm>
            <a:off x="457200" y="504728"/>
            <a:ext cx="16196962" cy="1754326"/>
          </a:xfrm>
          <a:prstGeom prst="rect">
            <a:avLst/>
          </a:prstGeom>
          <a:noFill/>
        </p:spPr>
        <p:txBody>
          <a:bodyPr wrap="square">
            <a:spAutoFit/>
          </a:bodyPr>
          <a:lstStyle/>
          <a:p>
            <a:pPr algn="just"/>
            <a:r>
              <a:rPr lang="en-US" sz="3600" dirty="0">
                <a:solidFill>
                  <a:schemeClr val="bg2">
                    <a:lumMod val="50000"/>
                  </a:schemeClr>
                </a:solidFill>
                <a:latin typeface="TT Milks Casual Pie Base"/>
                <a:ea typeface="TT Milks Casual Pie Base"/>
                <a:cs typeface="TT Milks Casual Pie Base"/>
                <a:sym typeface="TT Milks Casual Pie Base"/>
              </a:rPr>
              <a:t> 7. Let's invite the artists who have written the most rock music in our dataset. Write a query that returns the Artist name and total track count of the top 10 rock bands</a:t>
            </a:r>
          </a:p>
        </p:txBody>
      </p:sp>
    </p:spTree>
    <p:extLst>
      <p:ext uri="{BB962C8B-B14F-4D97-AF65-F5344CB8AC3E}">
        <p14:creationId xmlns:p14="http://schemas.microsoft.com/office/powerpoint/2010/main" val="1579265839"/>
      </p:ext>
    </p:extLst>
  </p:cSld>
  <p:clrMapOvr>
    <a:masterClrMapping/>
  </p:clrMapOvr>
  <p:transition>
    <p:circl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3D6C10F-6247-0BDC-B12E-9C471A993069}"/>
              </a:ext>
            </a:extLst>
          </p:cNvPr>
          <p:cNvPicPr>
            <a:picLocks noChangeAspect="1"/>
          </p:cNvPicPr>
          <p:nvPr/>
        </p:nvPicPr>
        <p:blipFill>
          <a:blip r:embed="rId2"/>
          <a:stretch>
            <a:fillRect/>
          </a:stretch>
        </p:blipFill>
        <p:spPr>
          <a:xfrm>
            <a:off x="685800" y="3129263"/>
            <a:ext cx="16567974" cy="2014237"/>
          </a:xfrm>
          <a:prstGeom prst="rect">
            <a:avLst/>
          </a:prstGeom>
        </p:spPr>
      </p:pic>
      <p:pic>
        <p:nvPicPr>
          <p:cNvPr id="5" name="Picture 4">
            <a:extLst>
              <a:ext uri="{FF2B5EF4-FFF2-40B4-BE49-F238E27FC236}">
                <a16:creationId xmlns:a16="http://schemas.microsoft.com/office/drawing/2014/main" id="{32106FF0-E97D-9292-7CD5-54C57B4C24BA}"/>
              </a:ext>
            </a:extLst>
          </p:cNvPr>
          <p:cNvPicPr>
            <a:picLocks noChangeAspect="1"/>
          </p:cNvPicPr>
          <p:nvPr/>
        </p:nvPicPr>
        <p:blipFill>
          <a:blip r:embed="rId3"/>
          <a:stretch>
            <a:fillRect/>
          </a:stretch>
        </p:blipFill>
        <p:spPr>
          <a:xfrm>
            <a:off x="6934200" y="5708814"/>
            <a:ext cx="5867400" cy="4038600"/>
          </a:xfrm>
          <a:prstGeom prst="rect">
            <a:avLst/>
          </a:prstGeom>
        </p:spPr>
      </p:pic>
      <p:pic>
        <p:nvPicPr>
          <p:cNvPr id="6" name="Picture 5">
            <a:extLst>
              <a:ext uri="{FF2B5EF4-FFF2-40B4-BE49-F238E27FC236}">
                <a16:creationId xmlns:a16="http://schemas.microsoft.com/office/drawing/2014/main" id="{A31223B1-59C6-FCB3-22B5-3BD04DB4F351}"/>
              </a:ext>
            </a:extLst>
          </p:cNvPr>
          <p:cNvPicPr>
            <a:picLocks noChangeAspect="1"/>
          </p:cNvPicPr>
          <p:nvPr/>
        </p:nvPicPr>
        <p:blipFill>
          <a:blip r:embed="rId4"/>
          <a:stretch>
            <a:fillRect/>
          </a:stretch>
        </p:blipFill>
        <p:spPr>
          <a:xfrm>
            <a:off x="2514600" y="5111262"/>
            <a:ext cx="4019921" cy="3707423"/>
          </a:xfrm>
          <a:prstGeom prst="rect">
            <a:avLst/>
          </a:prstGeom>
        </p:spPr>
      </p:pic>
      <p:sp>
        <p:nvSpPr>
          <p:cNvPr id="9" name="TextBox 8">
            <a:extLst>
              <a:ext uri="{FF2B5EF4-FFF2-40B4-BE49-F238E27FC236}">
                <a16:creationId xmlns:a16="http://schemas.microsoft.com/office/drawing/2014/main" id="{B7C56ACA-4117-0C2B-63D1-847822998587}"/>
              </a:ext>
            </a:extLst>
          </p:cNvPr>
          <p:cNvSpPr txBox="1"/>
          <p:nvPr/>
        </p:nvSpPr>
        <p:spPr>
          <a:xfrm>
            <a:off x="533400" y="539586"/>
            <a:ext cx="16720374" cy="2308324"/>
          </a:xfrm>
          <a:prstGeom prst="rect">
            <a:avLst/>
          </a:prstGeom>
          <a:noFill/>
        </p:spPr>
        <p:txBody>
          <a:bodyPr wrap="square">
            <a:spAutoFit/>
          </a:bodyPr>
          <a:lstStyle/>
          <a:p>
            <a:pPr algn="just"/>
            <a:r>
              <a:rPr lang="en-US" sz="3600" dirty="0">
                <a:solidFill>
                  <a:schemeClr val="bg2">
                    <a:lumMod val="50000"/>
                  </a:schemeClr>
                </a:solidFill>
                <a:latin typeface="TT Milks Casual Pie Base"/>
                <a:ea typeface="TT Milks Casual Pie Base"/>
                <a:cs typeface="TT Milks Casual Pie Base"/>
                <a:sym typeface="TT Milks Casual Pie Base"/>
              </a:rPr>
              <a:t>8. Return all the track names that have a song length longer than the average song length.- Return the Name and Milliseconds for each track. Order by the song length, with the longest songs listed first</a:t>
            </a:r>
          </a:p>
        </p:txBody>
      </p:sp>
    </p:spTree>
    <p:extLst>
      <p:ext uri="{BB962C8B-B14F-4D97-AF65-F5344CB8AC3E}">
        <p14:creationId xmlns:p14="http://schemas.microsoft.com/office/powerpoint/2010/main" val="1033638956"/>
      </p:ext>
    </p:extLst>
  </p:cSld>
  <p:clrMapOvr>
    <a:masterClrMapping/>
  </p:clrMapOvr>
  <p:transition>
    <p:circl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2946E24-286A-3998-EFDA-2A7894788248}"/>
              </a:ext>
            </a:extLst>
          </p:cNvPr>
          <p:cNvPicPr>
            <a:picLocks noChangeAspect="1"/>
          </p:cNvPicPr>
          <p:nvPr/>
        </p:nvPicPr>
        <p:blipFill>
          <a:blip r:embed="rId2"/>
          <a:stretch>
            <a:fillRect/>
          </a:stretch>
        </p:blipFill>
        <p:spPr>
          <a:xfrm>
            <a:off x="1086007" y="2854846"/>
            <a:ext cx="13716000" cy="3276600"/>
          </a:xfrm>
          <a:prstGeom prst="rect">
            <a:avLst/>
          </a:prstGeom>
        </p:spPr>
      </p:pic>
      <p:pic>
        <p:nvPicPr>
          <p:cNvPr id="5" name="Picture 4">
            <a:extLst>
              <a:ext uri="{FF2B5EF4-FFF2-40B4-BE49-F238E27FC236}">
                <a16:creationId xmlns:a16="http://schemas.microsoft.com/office/drawing/2014/main" id="{2CFA91C6-06B6-E285-6EA4-89E34CD281CB}"/>
              </a:ext>
            </a:extLst>
          </p:cNvPr>
          <p:cNvPicPr>
            <a:picLocks noChangeAspect="1"/>
          </p:cNvPicPr>
          <p:nvPr/>
        </p:nvPicPr>
        <p:blipFill>
          <a:blip r:embed="rId3"/>
          <a:stretch>
            <a:fillRect/>
          </a:stretch>
        </p:blipFill>
        <p:spPr>
          <a:xfrm>
            <a:off x="5651051" y="6438900"/>
            <a:ext cx="8706007" cy="3276600"/>
          </a:xfrm>
          <a:prstGeom prst="rect">
            <a:avLst/>
          </a:prstGeom>
        </p:spPr>
      </p:pic>
      <p:pic>
        <p:nvPicPr>
          <p:cNvPr id="6" name="Picture 5">
            <a:extLst>
              <a:ext uri="{FF2B5EF4-FFF2-40B4-BE49-F238E27FC236}">
                <a16:creationId xmlns:a16="http://schemas.microsoft.com/office/drawing/2014/main" id="{F9216738-13ED-61F6-63DB-4DFBC455CF8D}"/>
              </a:ext>
            </a:extLst>
          </p:cNvPr>
          <p:cNvPicPr>
            <a:picLocks noChangeAspect="1"/>
          </p:cNvPicPr>
          <p:nvPr/>
        </p:nvPicPr>
        <p:blipFill>
          <a:blip r:embed="rId4"/>
          <a:stretch>
            <a:fillRect/>
          </a:stretch>
        </p:blipFill>
        <p:spPr>
          <a:xfrm>
            <a:off x="2057400" y="6395804"/>
            <a:ext cx="3599513" cy="3319696"/>
          </a:xfrm>
          <a:prstGeom prst="rect">
            <a:avLst/>
          </a:prstGeom>
        </p:spPr>
      </p:pic>
      <p:sp>
        <p:nvSpPr>
          <p:cNvPr id="8" name="TextBox 7">
            <a:extLst>
              <a:ext uri="{FF2B5EF4-FFF2-40B4-BE49-F238E27FC236}">
                <a16:creationId xmlns:a16="http://schemas.microsoft.com/office/drawing/2014/main" id="{96CF8D3C-043F-85CE-69FC-DC3E15A09EC1}"/>
              </a:ext>
            </a:extLst>
          </p:cNvPr>
          <p:cNvSpPr txBox="1"/>
          <p:nvPr/>
        </p:nvSpPr>
        <p:spPr>
          <a:xfrm>
            <a:off x="1103592" y="571500"/>
            <a:ext cx="15965208" cy="1938992"/>
          </a:xfrm>
          <a:prstGeom prst="rect">
            <a:avLst/>
          </a:prstGeom>
          <a:noFill/>
        </p:spPr>
        <p:txBody>
          <a:bodyPr wrap="square">
            <a:spAutoFit/>
          </a:bodyPr>
          <a:lstStyle/>
          <a:p>
            <a:pPr algn="just"/>
            <a:r>
              <a:rPr lang="en-US" sz="4000" dirty="0">
                <a:solidFill>
                  <a:schemeClr val="bg2">
                    <a:lumMod val="50000"/>
                  </a:schemeClr>
                </a:solidFill>
                <a:latin typeface="TT Milks Casual Pie Base"/>
                <a:ea typeface="TT Milks Casual Pie Base"/>
                <a:cs typeface="TT Milks Casual Pie Base"/>
                <a:sym typeface="TT Milks Casual Pie Base"/>
              </a:rPr>
              <a:t> 9. Find how much amount is spent by each customer on artists? Write a query to return customer name, artist name and total spent</a:t>
            </a:r>
          </a:p>
        </p:txBody>
      </p:sp>
    </p:spTree>
    <p:extLst>
      <p:ext uri="{BB962C8B-B14F-4D97-AF65-F5344CB8AC3E}">
        <p14:creationId xmlns:p14="http://schemas.microsoft.com/office/powerpoint/2010/main" val="3858599186"/>
      </p:ext>
    </p:extLst>
  </p:cSld>
  <p:clrMapOvr>
    <a:masterClrMapping/>
  </p:clrMapOvr>
  <p:transition>
    <p:circl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80FCF9-F1BF-89C6-956D-7B62574DE231}"/>
              </a:ext>
            </a:extLst>
          </p:cNvPr>
          <p:cNvSpPr txBox="1"/>
          <p:nvPr/>
        </p:nvSpPr>
        <p:spPr>
          <a:xfrm>
            <a:off x="609600" y="266700"/>
            <a:ext cx="17068800" cy="2554545"/>
          </a:xfrm>
          <a:prstGeom prst="rect">
            <a:avLst/>
          </a:prstGeom>
          <a:noFill/>
        </p:spPr>
        <p:txBody>
          <a:bodyPr wrap="square">
            <a:spAutoFit/>
          </a:bodyPr>
          <a:lstStyle/>
          <a:p>
            <a:pPr algn="just"/>
            <a:r>
              <a:rPr lang="en-US" sz="3200" dirty="0">
                <a:solidFill>
                  <a:schemeClr val="bg2">
                    <a:lumMod val="50000"/>
                  </a:schemeClr>
                </a:solidFill>
                <a:latin typeface="TT Milks Casual Pie Base"/>
                <a:ea typeface="TT Milks Casual Pie Base"/>
                <a:cs typeface="TT Milks Casual Pie Base"/>
                <a:sym typeface="TT Milks Casual Pie Base"/>
              </a:rPr>
              <a:t>10. We want to find out the most popular music Genre for each country. We determine the most popular genre as the genre with the highest amount of purchases Write a query that returns each country along with the top Genre. For countries where the maximum number of purchases is shared, return all Genres</a:t>
            </a:r>
          </a:p>
        </p:txBody>
      </p:sp>
      <p:pic>
        <p:nvPicPr>
          <p:cNvPr id="5" name="Picture 4">
            <a:extLst>
              <a:ext uri="{FF2B5EF4-FFF2-40B4-BE49-F238E27FC236}">
                <a16:creationId xmlns:a16="http://schemas.microsoft.com/office/drawing/2014/main" id="{A49FA5EA-6BAA-2E51-BBD0-4A58790B911C}"/>
              </a:ext>
            </a:extLst>
          </p:cNvPr>
          <p:cNvPicPr>
            <a:picLocks noChangeAspect="1"/>
          </p:cNvPicPr>
          <p:nvPr/>
        </p:nvPicPr>
        <p:blipFill>
          <a:blip r:embed="rId2"/>
          <a:stretch>
            <a:fillRect/>
          </a:stretch>
        </p:blipFill>
        <p:spPr>
          <a:xfrm>
            <a:off x="381001" y="2821245"/>
            <a:ext cx="6629400" cy="6132255"/>
          </a:xfrm>
          <a:prstGeom prst="rect">
            <a:avLst/>
          </a:prstGeom>
        </p:spPr>
      </p:pic>
      <p:pic>
        <p:nvPicPr>
          <p:cNvPr id="7" name="Picture 6">
            <a:extLst>
              <a:ext uri="{FF2B5EF4-FFF2-40B4-BE49-F238E27FC236}">
                <a16:creationId xmlns:a16="http://schemas.microsoft.com/office/drawing/2014/main" id="{438CB4AD-AACB-CAE5-A4F2-A8B544DEE8AB}"/>
              </a:ext>
            </a:extLst>
          </p:cNvPr>
          <p:cNvPicPr>
            <a:picLocks noChangeAspect="1"/>
          </p:cNvPicPr>
          <p:nvPr/>
        </p:nvPicPr>
        <p:blipFill>
          <a:blip r:embed="rId3"/>
          <a:stretch>
            <a:fillRect/>
          </a:stretch>
        </p:blipFill>
        <p:spPr>
          <a:xfrm>
            <a:off x="7010401" y="2821245"/>
            <a:ext cx="5943599" cy="2970301"/>
          </a:xfrm>
          <a:prstGeom prst="rect">
            <a:avLst/>
          </a:prstGeom>
        </p:spPr>
      </p:pic>
      <p:pic>
        <p:nvPicPr>
          <p:cNvPr id="9" name="Picture 8">
            <a:extLst>
              <a:ext uri="{FF2B5EF4-FFF2-40B4-BE49-F238E27FC236}">
                <a16:creationId xmlns:a16="http://schemas.microsoft.com/office/drawing/2014/main" id="{67DD1BF5-617C-A4D8-BCEA-078AD8E38A60}"/>
              </a:ext>
            </a:extLst>
          </p:cNvPr>
          <p:cNvPicPr>
            <a:picLocks noChangeAspect="1"/>
          </p:cNvPicPr>
          <p:nvPr/>
        </p:nvPicPr>
        <p:blipFill>
          <a:blip r:embed="rId4"/>
          <a:stretch>
            <a:fillRect/>
          </a:stretch>
        </p:blipFill>
        <p:spPr>
          <a:xfrm>
            <a:off x="13248657" y="2821245"/>
            <a:ext cx="4429743" cy="4836855"/>
          </a:xfrm>
          <a:prstGeom prst="rect">
            <a:avLst/>
          </a:prstGeom>
        </p:spPr>
      </p:pic>
      <p:pic>
        <p:nvPicPr>
          <p:cNvPr id="11" name="Picture 10">
            <a:extLst>
              <a:ext uri="{FF2B5EF4-FFF2-40B4-BE49-F238E27FC236}">
                <a16:creationId xmlns:a16="http://schemas.microsoft.com/office/drawing/2014/main" id="{16B00A53-6DC7-1883-6798-1BFCDFF46CC8}"/>
              </a:ext>
            </a:extLst>
          </p:cNvPr>
          <p:cNvPicPr>
            <a:picLocks noChangeAspect="1"/>
          </p:cNvPicPr>
          <p:nvPr/>
        </p:nvPicPr>
        <p:blipFill>
          <a:blip r:embed="rId5"/>
          <a:stretch>
            <a:fillRect/>
          </a:stretch>
        </p:blipFill>
        <p:spPr>
          <a:xfrm>
            <a:off x="7328504" y="6285000"/>
            <a:ext cx="5625496" cy="3461843"/>
          </a:xfrm>
          <a:prstGeom prst="rect">
            <a:avLst/>
          </a:prstGeom>
        </p:spPr>
      </p:pic>
    </p:spTree>
    <p:extLst>
      <p:ext uri="{BB962C8B-B14F-4D97-AF65-F5344CB8AC3E}">
        <p14:creationId xmlns:p14="http://schemas.microsoft.com/office/powerpoint/2010/main" val="2350460104"/>
      </p:ext>
    </p:extLst>
  </p:cSld>
  <p:clrMapOvr>
    <a:masterClrMapping/>
  </p:clrMapOvr>
  <p:transition>
    <p:circl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702179">
            <a:off x="-4761200" y="4554603"/>
            <a:ext cx="11732905" cy="9855640"/>
          </a:xfrm>
          <a:custGeom>
            <a:avLst/>
            <a:gdLst/>
            <a:ahLst/>
            <a:cxnLst/>
            <a:rect l="l" t="t" r="r" b="b"/>
            <a:pathLst>
              <a:path w="11732905" h="9855640">
                <a:moveTo>
                  <a:pt x="0" y="0"/>
                </a:moveTo>
                <a:lnTo>
                  <a:pt x="11732904" y="0"/>
                </a:lnTo>
                <a:lnTo>
                  <a:pt x="11732904" y="9855640"/>
                </a:lnTo>
                <a:lnTo>
                  <a:pt x="0" y="985564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flipH="1">
            <a:off x="4648200" y="8115300"/>
            <a:ext cx="5987550" cy="3592530"/>
          </a:xfrm>
          <a:custGeom>
            <a:avLst/>
            <a:gdLst/>
            <a:ahLst/>
            <a:cxnLst/>
            <a:rect l="l" t="t" r="r" b="b"/>
            <a:pathLst>
              <a:path w="5987550" h="3592530">
                <a:moveTo>
                  <a:pt x="5987550" y="0"/>
                </a:moveTo>
                <a:lnTo>
                  <a:pt x="0" y="0"/>
                </a:lnTo>
                <a:lnTo>
                  <a:pt x="0" y="3592530"/>
                </a:lnTo>
                <a:lnTo>
                  <a:pt x="5987550" y="3592530"/>
                </a:lnTo>
                <a:lnTo>
                  <a:pt x="5987550" y="0"/>
                </a:lnTo>
                <a:close/>
              </a:path>
            </a:pathLst>
          </a:custGeom>
          <a:blipFill>
            <a:blip r:embed="rId4"/>
            <a:stretch>
              <a:fillRect/>
            </a:stretch>
          </a:blipFill>
        </p:spPr>
      </p:sp>
      <p:sp>
        <p:nvSpPr>
          <p:cNvPr id="4" name="Freeform 4"/>
          <p:cNvSpPr/>
          <p:nvPr/>
        </p:nvSpPr>
        <p:spPr>
          <a:xfrm>
            <a:off x="0" y="20515"/>
            <a:ext cx="3600391" cy="2160235"/>
          </a:xfrm>
          <a:custGeom>
            <a:avLst/>
            <a:gdLst/>
            <a:ahLst/>
            <a:cxnLst/>
            <a:rect l="l" t="t" r="r" b="b"/>
            <a:pathLst>
              <a:path w="3600391" h="2160235">
                <a:moveTo>
                  <a:pt x="0" y="0"/>
                </a:moveTo>
                <a:lnTo>
                  <a:pt x="3600391" y="0"/>
                </a:lnTo>
                <a:lnTo>
                  <a:pt x="3600391" y="2160235"/>
                </a:lnTo>
                <a:lnTo>
                  <a:pt x="0" y="2160235"/>
                </a:lnTo>
                <a:lnTo>
                  <a:pt x="0" y="0"/>
                </a:lnTo>
                <a:close/>
              </a:path>
            </a:pathLst>
          </a:custGeom>
          <a:blipFill>
            <a:blip r:embed="rId4"/>
            <a:stretch>
              <a:fillRect/>
            </a:stretch>
          </a:blipFill>
        </p:spPr>
      </p:sp>
      <p:sp>
        <p:nvSpPr>
          <p:cNvPr id="5" name="Freeform 5"/>
          <p:cNvSpPr/>
          <p:nvPr/>
        </p:nvSpPr>
        <p:spPr>
          <a:xfrm rot="-1303732">
            <a:off x="16133918" y="-406685"/>
            <a:ext cx="2250764" cy="2250764"/>
          </a:xfrm>
          <a:custGeom>
            <a:avLst/>
            <a:gdLst/>
            <a:ahLst/>
            <a:cxnLst/>
            <a:rect l="l" t="t" r="r" b="b"/>
            <a:pathLst>
              <a:path w="2250764" h="2250764">
                <a:moveTo>
                  <a:pt x="0" y="0"/>
                </a:moveTo>
                <a:lnTo>
                  <a:pt x="2250764" y="0"/>
                </a:lnTo>
                <a:lnTo>
                  <a:pt x="2250764" y="2250764"/>
                </a:lnTo>
                <a:lnTo>
                  <a:pt x="0" y="225076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7" name="Freeform 7"/>
          <p:cNvSpPr/>
          <p:nvPr/>
        </p:nvSpPr>
        <p:spPr>
          <a:xfrm rot="1052866">
            <a:off x="16549234" y="8548233"/>
            <a:ext cx="1420133" cy="1420133"/>
          </a:xfrm>
          <a:custGeom>
            <a:avLst/>
            <a:gdLst/>
            <a:ahLst/>
            <a:cxnLst/>
            <a:rect l="l" t="t" r="r" b="b"/>
            <a:pathLst>
              <a:path w="1420133" h="1420133">
                <a:moveTo>
                  <a:pt x="0" y="0"/>
                </a:moveTo>
                <a:lnTo>
                  <a:pt x="1420134" y="0"/>
                </a:lnTo>
                <a:lnTo>
                  <a:pt x="1420134" y="1420134"/>
                </a:lnTo>
                <a:lnTo>
                  <a:pt x="0" y="142013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9" name="TextBox 8">
            <a:extLst>
              <a:ext uri="{FF2B5EF4-FFF2-40B4-BE49-F238E27FC236}">
                <a16:creationId xmlns:a16="http://schemas.microsoft.com/office/drawing/2014/main" id="{C0F782F5-C320-02F1-B49F-9A073DBCD3A3}"/>
              </a:ext>
            </a:extLst>
          </p:cNvPr>
          <p:cNvSpPr txBox="1"/>
          <p:nvPr/>
        </p:nvSpPr>
        <p:spPr>
          <a:xfrm>
            <a:off x="3600391" y="555681"/>
            <a:ext cx="11301046" cy="1296509"/>
          </a:xfrm>
          <a:prstGeom prst="rect">
            <a:avLst/>
          </a:prstGeom>
          <a:noFill/>
        </p:spPr>
        <p:txBody>
          <a:bodyPr wrap="square">
            <a:spAutoFit/>
          </a:bodyPr>
          <a:lstStyle/>
          <a:p>
            <a:pPr algn="ctr">
              <a:lnSpc>
                <a:spcPts val="8996"/>
              </a:lnSpc>
            </a:pPr>
            <a:r>
              <a:rPr lang="en-US" sz="8800" dirty="0">
                <a:solidFill>
                  <a:srgbClr val="FFC033"/>
                </a:solidFill>
                <a:latin typeface="TT Milks Casual Pie Base"/>
                <a:ea typeface="TT Milks Casual Pie Base"/>
                <a:cs typeface="TT Milks Casual Pie Base"/>
                <a:sym typeface="TT Milks Casual Pie Base"/>
              </a:rPr>
              <a:t>Objective</a:t>
            </a:r>
          </a:p>
        </p:txBody>
      </p:sp>
      <p:sp>
        <p:nvSpPr>
          <p:cNvPr id="10" name="TextBox 9">
            <a:extLst>
              <a:ext uri="{FF2B5EF4-FFF2-40B4-BE49-F238E27FC236}">
                <a16:creationId xmlns:a16="http://schemas.microsoft.com/office/drawing/2014/main" id="{18C59CDF-9B3D-0364-A92F-EB2290E767F5}"/>
              </a:ext>
            </a:extLst>
          </p:cNvPr>
          <p:cNvSpPr txBox="1"/>
          <p:nvPr/>
        </p:nvSpPr>
        <p:spPr>
          <a:xfrm>
            <a:off x="6629400" y="4348494"/>
            <a:ext cx="9525000" cy="3898824"/>
          </a:xfrm>
          <a:prstGeom prst="rect">
            <a:avLst/>
          </a:prstGeom>
          <a:noFill/>
        </p:spPr>
        <p:txBody>
          <a:bodyPr wrap="square" rtlCol="0">
            <a:spAutoFit/>
          </a:bodyPr>
          <a:lstStyle/>
          <a:p>
            <a:pPr>
              <a:lnSpc>
                <a:spcPct val="150000"/>
              </a:lnSpc>
            </a:pPr>
            <a:r>
              <a:rPr lang="en-US" sz="2800" dirty="0">
                <a:solidFill>
                  <a:schemeClr val="accent2">
                    <a:lumMod val="75000"/>
                  </a:schemeClr>
                </a:solidFill>
                <a:latin typeface="Comic Sans MS" panose="030F0702030302020204" pitchFamily="66" charset="0"/>
              </a:rPr>
              <a:t>🔍 </a:t>
            </a:r>
            <a:r>
              <a:rPr lang="en-US" sz="2800" b="1" dirty="0">
                <a:solidFill>
                  <a:schemeClr val="accent2">
                    <a:lumMod val="75000"/>
                  </a:schemeClr>
                </a:solidFill>
                <a:latin typeface="Comic Sans MS" panose="030F0702030302020204" pitchFamily="66" charset="0"/>
              </a:rPr>
              <a:t>Employee Insights</a:t>
            </a:r>
            <a:endParaRPr lang="en-US" sz="2800" dirty="0">
              <a:solidFill>
                <a:schemeClr val="accent2">
                  <a:lumMod val="75000"/>
                </a:schemeClr>
              </a:solidFill>
              <a:latin typeface="Comic Sans MS" panose="030F0702030302020204" pitchFamily="66" charset="0"/>
            </a:endParaRPr>
          </a:p>
          <a:p>
            <a:pPr>
              <a:lnSpc>
                <a:spcPct val="150000"/>
              </a:lnSpc>
            </a:pPr>
            <a:r>
              <a:rPr lang="en-US" sz="2800" dirty="0">
                <a:solidFill>
                  <a:schemeClr val="accent2">
                    <a:lumMod val="75000"/>
                  </a:schemeClr>
                </a:solidFill>
                <a:latin typeface="Comic Sans MS" panose="030F0702030302020204" pitchFamily="66" charset="0"/>
              </a:rPr>
              <a:t>🌍 </a:t>
            </a:r>
            <a:r>
              <a:rPr lang="en-US" sz="2800" b="1" dirty="0">
                <a:solidFill>
                  <a:schemeClr val="accent2">
                    <a:lumMod val="75000"/>
                  </a:schemeClr>
                </a:solidFill>
                <a:latin typeface="Comic Sans MS" panose="030F0702030302020204" pitchFamily="66" charset="0"/>
              </a:rPr>
              <a:t>Geographic Analysis</a:t>
            </a:r>
            <a:endParaRPr lang="en-US" sz="2800" dirty="0">
              <a:solidFill>
                <a:schemeClr val="accent2">
                  <a:lumMod val="75000"/>
                </a:schemeClr>
              </a:solidFill>
              <a:latin typeface="Comic Sans MS" panose="030F0702030302020204" pitchFamily="66" charset="0"/>
            </a:endParaRPr>
          </a:p>
          <a:p>
            <a:pPr>
              <a:lnSpc>
                <a:spcPct val="150000"/>
              </a:lnSpc>
            </a:pPr>
            <a:r>
              <a:rPr lang="en-US" sz="2800" dirty="0">
                <a:solidFill>
                  <a:schemeClr val="accent2">
                    <a:lumMod val="75000"/>
                  </a:schemeClr>
                </a:solidFill>
                <a:latin typeface="Comic Sans MS" panose="030F0702030302020204" pitchFamily="66" charset="0"/>
              </a:rPr>
              <a:t>💰 </a:t>
            </a:r>
            <a:r>
              <a:rPr lang="en-US" sz="2800" b="1" dirty="0">
                <a:solidFill>
                  <a:schemeClr val="accent2">
                    <a:lumMod val="75000"/>
                  </a:schemeClr>
                </a:solidFill>
                <a:latin typeface="Comic Sans MS" panose="030F0702030302020204" pitchFamily="66" charset="0"/>
              </a:rPr>
              <a:t>Customer &amp; Revenue Analysis</a:t>
            </a:r>
            <a:r>
              <a:rPr lang="en-US" sz="2800" dirty="0">
                <a:solidFill>
                  <a:schemeClr val="accent2">
                    <a:lumMod val="75000"/>
                  </a:schemeClr>
                </a:solidFill>
                <a:latin typeface="Comic Sans MS" panose="030F0702030302020204" pitchFamily="66" charset="0"/>
              </a:rPr>
              <a:t>.</a:t>
            </a:r>
          </a:p>
          <a:p>
            <a:pPr>
              <a:lnSpc>
                <a:spcPct val="150000"/>
              </a:lnSpc>
            </a:pPr>
            <a:r>
              <a:rPr lang="en-US" sz="2800" dirty="0">
                <a:solidFill>
                  <a:schemeClr val="accent2">
                    <a:lumMod val="75000"/>
                  </a:schemeClr>
                </a:solidFill>
                <a:latin typeface="Comic Sans MS" panose="030F0702030302020204" pitchFamily="66" charset="0"/>
              </a:rPr>
              <a:t>🎶 </a:t>
            </a:r>
            <a:r>
              <a:rPr lang="en-US" sz="2800" b="1" dirty="0">
                <a:solidFill>
                  <a:schemeClr val="accent2">
                    <a:lumMod val="75000"/>
                  </a:schemeClr>
                </a:solidFill>
                <a:latin typeface="Comic Sans MS" panose="030F0702030302020204" pitchFamily="66" charset="0"/>
              </a:rPr>
              <a:t>Music &amp; Genre Insights</a:t>
            </a:r>
            <a:endParaRPr lang="en-US" sz="2800" dirty="0">
              <a:solidFill>
                <a:schemeClr val="accent2">
                  <a:lumMod val="75000"/>
                </a:schemeClr>
              </a:solidFill>
              <a:latin typeface="Comic Sans MS" panose="030F0702030302020204" pitchFamily="66" charset="0"/>
            </a:endParaRPr>
          </a:p>
          <a:p>
            <a:pPr>
              <a:lnSpc>
                <a:spcPct val="150000"/>
              </a:lnSpc>
            </a:pPr>
            <a:r>
              <a:rPr lang="en-US" sz="2800" dirty="0">
                <a:solidFill>
                  <a:schemeClr val="accent2">
                    <a:lumMod val="75000"/>
                  </a:schemeClr>
                </a:solidFill>
                <a:latin typeface="Comic Sans MS" panose="030F0702030302020204" pitchFamily="66" charset="0"/>
              </a:rPr>
              <a:t>🌎 </a:t>
            </a:r>
            <a:r>
              <a:rPr lang="en-US" sz="2800" b="1" dirty="0">
                <a:solidFill>
                  <a:schemeClr val="accent2">
                    <a:lumMod val="75000"/>
                  </a:schemeClr>
                </a:solidFill>
                <a:latin typeface="Comic Sans MS" panose="030F0702030302020204" pitchFamily="66" charset="0"/>
              </a:rPr>
              <a:t>Genre Popularity by Country</a:t>
            </a:r>
            <a:endParaRPr lang="en-US" sz="2800" dirty="0">
              <a:solidFill>
                <a:schemeClr val="accent2">
                  <a:lumMod val="75000"/>
                </a:schemeClr>
              </a:solidFill>
              <a:latin typeface="Comic Sans MS" panose="030F0702030302020204" pitchFamily="66" charset="0"/>
            </a:endParaRPr>
          </a:p>
          <a:p>
            <a:pPr>
              <a:lnSpc>
                <a:spcPct val="150000"/>
              </a:lnSpc>
            </a:pPr>
            <a:endParaRPr lang="en-US" sz="2800" dirty="0">
              <a:latin typeface="Comic Sans MS" panose="030F0702030302020204" pitchFamily="66" charset="0"/>
            </a:endParaRPr>
          </a:p>
        </p:txBody>
      </p:sp>
      <p:sp>
        <p:nvSpPr>
          <p:cNvPr id="11" name="TextBox 10">
            <a:extLst>
              <a:ext uri="{FF2B5EF4-FFF2-40B4-BE49-F238E27FC236}">
                <a16:creationId xmlns:a16="http://schemas.microsoft.com/office/drawing/2014/main" id="{CFF9C969-CE14-48A6-3090-E6EF57F5FAE0}"/>
              </a:ext>
            </a:extLst>
          </p:cNvPr>
          <p:cNvSpPr txBox="1"/>
          <p:nvPr/>
        </p:nvSpPr>
        <p:spPr>
          <a:xfrm>
            <a:off x="2556003" y="2352901"/>
            <a:ext cx="13818433" cy="1569660"/>
          </a:xfrm>
          <a:prstGeom prst="rect">
            <a:avLst/>
          </a:prstGeom>
          <a:noFill/>
        </p:spPr>
        <p:txBody>
          <a:bodyPr wrap="square" rtlCol="0">
            <a:spAutoFit/>
          </a:bodyPr>
          <a:lstStyle/>
          <a:p>
            <a:r>
              <a:rPr lang="en-US" sz="3200" b="1" dirty="0">
                <a:latin typeface="Comic Sans MS" panose="030F0702030302020204" pitchFamily="66" charset="0"/>
              </a:rPr>
              <a:t>This project aims to explore the music store database to generate key business insights using SQL. The primary objectives are:</a:t>
            </a:r>
          </a:p>
          <a:p>
            <a:endParaRPr lang="en-US" sz="3200" b="1" dirty="0"/>
          </a:p>
        </p:txBody>
      </p:sp>
    </p:spTree>
  </p:cSld>
  <p:clrMapOvr>
    <a:masterClrMapping/>
  </p:clrMapOvr>
  <p:transition>
    <p:circl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179183B-2544-E598-092C-A930B5619D4F}"/>
              </a:ext>
            </a:extLst>
          </p:cNvPr>
          <p:cNvPicPr>
            <a:picLocks noChangeAspect="1"/>
          </p:cNvPicPr>
          <p:nvPr/>
        </p:nvPicPr>
        <p:blipFill>
          <a:blip r:embed="rId2"/>
          <a:stretch>
            <a:fillRect/>
          </a:stretch>
        </p:blipFill>
        <p:spPr>
          <a:xfrm>
            <a:off x="685799" y="3049845"/>
            <a:ext cx="14348411" cy="3617655"/>
          </a:xfrm>
          <a:prstGeom prst="rect">
            <a:avLst/>
          </a:prstGeom>
        </p:spPr>
      </p:pic>
      <p:sp>
        <p:nvSpPr>
          <p:cNvPr id="7" name="TextBox 6">
            <a:extLst>
              <a:ext uri="{FF2B5EF4-FFF2-40B4-BE49-F238E27FC236}">
                <a16:creationId xmlns:a16="http://schemas.microsoft.com/office/drawing/2014/main" id="{0F259163-2B4D-CA07-063F-157EDD5E9A62}"/>
              </a:ext>
            </a:extLst>
          </p:cNvPr>
          <p:cNvSpPr txBox="1"/>
          <p:nvPr/>
        </p:nvSpPr>
        <p:spPr>
          <a:xfrm>
            <a:off x="685800" y="495300"/>
            <a:ext cx="16230600" cy="2554545"/>
          </a:xfrm>
          <a:prstGeom prst="rect">
            <a:avLst/>
          </a:prstGeom>
          <a:noFill/>
        </p:spPr>
        <p:txBody>
          <a:bodyPr wrap="square">
            <a:spAutoFit/>
          </a:bodyPr>
          <a:lstStyle/>
          <a:p>
            <a:pPr algn="just"/>
            <a:r>
              <a:rPr lang="en-US" sz="3200" dirty="0">
                <a:solidFill>
                  <a:schemeClr val="bg2">
                    <a:lumMod val="50000"/>
                  </a:schemeClr>
                </a:solidFill>
                <a:latin typeface="TT Milks Casual Pie Base"/>
                <a:ea typeface="TT Milks Casual Pie Base"/>
                <a:cs typeface="TT Milks Casual Pie Base"/>
                <a:sym typeface="TT Milks Casual Pie Base"/>
              </a:rPr>
              <a:t>11. Write a query that determines the customer that has spent the most on music for each country. Write a query that returns the country along with the top customer and how much they spent.  For countries where the top amount spent is shared, provide all customers who spent this amount</a:t>
            </a:r>
          </a:p>
        </p:txBody>
      </p:sp>
      <p:pic>
        <p:nvPicPr>
          <p:cNvPr id="11" name="Picture 10">
            <a:extLst>
              <a:ext uri="{FF2B5EF4-FFF2-40B4-BE49-F238E27FC236}">
                <a16:creationId xmlns:a16="http://schemas.microsoft.com/office/drawing/2014/main" id="{026D0607-741A-4017-A1EF-9ABE7AD53F5A}"/>
              </a:ext>
            </a:extLst>
          </p:cNvPr>
          <p:cNvPicPr>
            <a:picLocks noChangeAspect="1"/>
          </p:cNvPicPr>
          <p:nvPr/>
        </p:nvPicPr>
        <p:blipFill>
          <a:blip r:embed="rId3"/>
          <a:stretch>
            <a:fillRect/>
          </a:stretch>
        </p:blipFill>
        <p:spPr>
          <a:xfrm>
            <a:off x="6400800" y="6896100"/>
            <a:ext cx="7174206" cy="2895600"/>
          </a:xfrm>
          <a:prstGeom prst="rect">
            <a:avLst/>
          </a:prstGeom>
        </p:spPr>
      </p:pic>
      <p:pic>
        <p:nvPicPr>
          <p:cNvPr id="12" name="Picture 11">
            <a:extLst>
              <a:ext uri="{FF2B5EF4-FFF2-40B4-BE49-F238E27FC236}">
                <a16:creationId xmlns:a16="http://schemas.microsoft.com/office/drawing/2014/main" id="{8E187129-B806-3879-4596-19D86348FF48}"/>
              </a:ext>
            </a:extLst>
          </p:cNvPr>
          <p:cNvPicPr>
            <a:picLocks noChangeAspect="1"/>
          </p:cNvPicPr>
          <p:nvPr/>
        </p:nvPicPr>
        <p:blipFill>
          <a:blip r:embed="rId4"/>
          <a:stretch>
            <a:fillRect/>
          </a:stretch>
        </p:blipFill>
        <p:spPr>
          <a:xfrm>
            <a:off x="2057400" y="6863862"/>
            <a:ext cx="3599513" cy="3319696"/>
          </a:xfrm>
          <a:prstGeom prst="rect">
            <a:avLst/>
          </a:prstGeom>
        </p:spPr>
      </p:pic>
    </p:spTree>
    <p:extLst>
      <p:ext uri="{BB962C8B-B14F-4D97-AF65-F5344CB8AC3E}">
        <p14:creationId xmlns:p14="http://schemas.microsoft.com/office/powerpoint/2010/main" val="990298887"/>
      </p:ext>
    </p:extLst>
  </p:cSld>
  <p:clrMapOvr>
    <a:masterClrMapping/>
  </p:clrMapOvr>
  <p:transition>
    <p:circl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8C0FB78-A789-194A-68C8-8B2547A896A4}"/>
              </a:ext>
            </a:extLst>
          </p:cNvPr>
          <p:cNvSpPr>
            <a:spLocks noChangeArrowheads="1"/>
          </p:cNvSpPr>
          <p:nvPr/>
        </p:nvSpPr>
        <p:spPr bwMode="auto">
          <a:xfrm>
            <a:off x="3581400" y="2781300"/>
            <a:ext cx="11125200" cy="62478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457200" marR="0" lvl="0" indent="-457200" algn="l" defTabSz="914400" rtl="0" eaLnBrk="0" fontAlgn="base" latinLnBrk="0" hangingPunct="0">
              <a:lnSpc>
                <a:spcPct val="100000"/>
              </a:lnSpc>
              <a:spcBef>
                <a:spcPct val="0"/>
              </a:spcBef>
              <a:spcAft>
                <a:spcPct val="0"/>
              </a:spcAft>
              <a:buClrTx/>
              <a:buSzTx/>
              <a:buFont typeface="Wingdings" panose="05000000000000000000" pitchFamily="2" charset="2"/>
              <a:buChar char="v"/>
              <a:tabLst/>
            </a:pPr>
            <a:r>
              <a:rPr kumimoji="0" lang="en-US" altLang="en-US" sz="4000" b="1" i="0" u="none" strike="noStrike" cap="none" normalizeH="0" dirty="0">
                <a:ln>
                  <a:noFill/>
                </a:ln>
                <a:solidFill>
                  <a:schemeClr val="accent2">
                    <a:lumMod val="50000"/>
                  </a:schemeClr>
                </a:solidFill>
                <a:effectLst/>
                <a:latin typeface="Comic Sans MS" panose="030F0702030302020204" pitchFamily="66" charset="0"/>
              </a:rPr>
              <a:t> Senior-most employee</a:t>
            </a:r>
            <a:endParaRPr lang="en-US" altLang="en-US" sz="4000" dirty="0">
              <a:solidFill>
                <a:schemeClr val="accent2">
                  <a:lumMod val="50000"/>
                </a:schemeClr>
              </a:solidFill>
              <a:latin typeface="Comic Sans MS" panose="030F0702030302020204" pitchFamily="66" charset="0"/>
            </a:endParaRPr>
          </a:p>
          <a:p>
            <a:pPr marL="457200" marR="0" lvl="0" indent="-457200" algn="l" defTabSz="914400" rtl="0" eaLnBrk="0" fontAlgn="base" latinLnBrk="0" hangingPunct="0">
              <a:lnSpc>
                <a:spcPct val="100000"/>
              </a:lnSpc>
              <a:spcBef>
                <a:spcPct val="0"/>
              </a:spcBef>
              <a:spcAft>
                <a:spcPct val="0"/>
              </a:spcAft>
              <a:buClrTx/>
              <a:buSzTx/>
              <a:buFont typeface="Wingdings" panose="05000000000000000000" pitchFamily="2" charset="2"/>
              <a:buChar char="v"/>
              <a:tabLst/>
            </a:pPr>
            <a:r>
              <a:rPr kumimoji="0" lang="en-US" altLang="en-US" sz="4000" b="0" i="0" u="none" strike="noStrike" cap="none" normalizeH="0" dirty="0">
                <a:ln>
                  <a:noFill/>
                </a:ln>
                <a:solidFill>
                  <a:schemeClr val="accent2">
                    <a:lumMod val="50000"/>
                  </a:schemeClr>
                </a:solidFill>
                <a:effectLst/>
                <a:latin typeface="Comic Sans MS" panose="030F0702030302020204" pitchFamily="66" charset="0"/>
              </a:rPr>
              <a:t> </a:t>
            </a:r>
            <a:r>
              <a:rPr kumimoji="0" lang="en-US" altLang="en-US" sz="4000" b="1" i="0" u="none" strike="noStrike" cap="none" normalizeH="0" dirty="0">
                <a:ln>
                  <a:noFill/>
                </a:ln>
                <a:solidFill>
                  <a:schemeClr val="accent2">
                    <a:lumMod val="50000"/>
                  </a:schemeClr>
                </a:solidFill>
                <a:effectLst/>
                <a:latin typeface="Comic Sans MS" panose="030F0702030302020204" pitchFamily="66" charset="0"/>
              </a:rPr>
              <a:t>Top invoice-generating countries</a:t>
            </a:r>
            <a:endParaRPr kumimoji="0" lang="en-US" altLang="en-US" sz="4000" b="0" i="0" u="none" strike="noStrike" cap="none" normalizeH="0" dirty="0">
              <a:ln>
                <a:noFill/>
              </a:ln>
              <a:solidFill>
                <a:schemeClr val="accent2">
                  <a:lumMod val="50000"/>
                </a:schemeClr>
              </a:solidFill>
              <a:effectLst/>
              <a:latin typeface="Comic Sans MS" panose="030F0702030302020204" pitchFamily="66" charset="0"/>
            </a:endParaRPr>
          </a:p>
          <a:p>
            <a:pPr marL="457200" marR="0" lvl="0" indent="-457200" algn="l" defTabSz="914400" rtl="0" eaLnBrk="0" fontAlgn="base" latinLnBrk="0" hangingPunct="0">
              <a:lnSpc>
                <a:spcPct val="100000"/>
              </a:lnSpc>
              <a:spcBef>
                <a:spcPct val="0"/>
              </a:spcBef>
              <a:spcAft>
                <a:spcPct val="0"/>
              </a:spcAft>
              <a:buClrTx/>
              <a:buSzTx/>
              <a:buFont typeface="Wingdings" panose="05000000000000000000" pitchFamily="2" charset="2"/>
              <a:buChar char="v"/>
              <a:tabLst/>
            </a:pPr>
            <a:r>
              <a:rPr kumimoji="0" lang="en-US" altLang="en-US" sz="4000" b="1" i="0" u="none" strike="noStrike" cap="none" normalizeH="0" dirty="0">
                <a:ln>
                  <a:noFill/>
                </a:ln>
                <a:solidFill>
                  <a:schemeClr val="accent2">
                    <a:lumMod val="50000"/>
                  </a:schemeClr>
                </a:solidFill>
                <a:effectLst/>
                <a:latin typeface="Comic Sans MS" panose="030F0702030302020204" pitchFamily="66" charset="0"/>
              </a:rPr>
              <a:t> Top 3 invoice values</a:t>
            </a:r>
            <a:r>
              <a:rPr kumimoji="0" lang="en-US" altLang="en-US" sz="4000" b="0" i="0" u="none" strike="noStrike" cap="none" normalizeH="0" dirty="0">
                <a:ln>
                  <a:noFill/>
                </a:ln>
                <a:solidFill>
                  <a:schemeClr val="accent2">
                    <a:lumMod val="50000"/>
                  </a:schemeClr>
                </a:solidFill>
                <a:effectLst/>
                <a:latin typeface="Comic Sans MS" panose="030F0702030302020204" pitchFamily="66" charset="0"/>
              </a:rPr>
              <a:t>.</a:t>
            </a:r>
          </a:p>
          <a:p>
            <a:pPr marL="457200" marR="0" lvl="0" indent="-457200" algn="l" defTabSz="914400" rtl="0" eaLnBrk="0" fontAlgn="base" latinLnBrk="0" hangingPunct="0">
              <a:lnSpc>
                <a:spcPct val="100000"/>
              </a:lnSpc>
              <a:spcBef>
                <a:spcPct val="0"/>
              </a:spcBef>
              <a:spcAft>
                <a:spcPct val="0"/>
              </a:spcAft>
              <a:buClrTx/>
              <a:buSzTx/>
              <a:buFont typeface="Wingdings" panose="05000000000000000000" pitchFamily="2" charset="2"/>
              <a:buChar char="v"/>
              <a:tabLst/>
            </a:pPr>
            <a:r>
              <a:rPr kumimoji="0" lang="en-US" altLang="en-US" sz="4000" b="0" i="0" u="none" strike="noStrike" cap="none" normalizeH="0" dirty="0">
                <a:ln>
                  <a:noFill/>
                </a:ln>
                <a:solidFill>
                  <a:schemeClr val="accent2">
                    <a:lumMod val="50000"/>
                  </a:schemeClr>
                </a:solidFill>
                <a:effectLst/>
                <a:latin typeface="Comic Sans MS" panose="030F0702030302020204" pitchFamily="66" charset="0"/>
              </a:rPr>
              <a:t>  </a:t>
            </a:r>
            <a:r>
              <a:rPr kumimoji="0" lang="en-US" altLang="en-US" sz="4000" b="1" i="0" u="none" strike="noStrike" cap="none" normalizeH="0" dirty="0">
                <a:ln>
                  <a:noFill/>
                </a:ln>
                <a:solidFill>
                  <a:schemeClr val="accent2">
                    <a:lumMod val="50000"/>
                  </a:schemeClr>
                </a:solidFill>
                <a:effectLst/>
                <a:latin typeface="Comic Sans MS" panose="030F0702030302020204" pitchFamily="66" charset="0"/>
              </a:rPr>
              <a:t>Best customer city</a:t>
            </a:r>
            <a:endParaRPr kumimoji="0" lang="en-US" altLang="en-US" sz="4000" b="0" i="0" u="none" strike="noStrike" cap="none" normalizeH="0" dirty="0">
              <a:ln>
                <a:noFill/>
              </a:ln>
              <a:solidFill>
                <a:schemeClr val="accent2">
                  <a:lumMod val="50000"/>
                </a:schemeClr>
              </a:solidFill>
              <a:effectLst/>
              <a:latin typeface="Comic Sans MS" panose="030F0702030302020204" pitchFamily="66" charset="0"/>
            </a:endParaRPr>
          </a:p>
          <a:p>
            <a:pPr marL="457200" marR="0" lvl="0" indent="-457200" algn="l" defTabSz="914400" rtl="0" eaLnBrk="0" fontAlgn="base" latinLnBrk="0" hangingPunct="0">
              <a:lnSpc>
                <a:spcPct val="100000"/>
              </a:lnSpc>
              <a:spcBef>
                <a:spcPct val="0"/>
              </a:spcBef>
              <a:spcAft>
                <a:spcPct val="0"/>
              </a:spcAft>
              <a:buClrTx/>
              <a:buSzTx/>
              <a:buFont typeface="Wingdings" panose="05000000000000000000" pitchFamily="2" charset="2"/>
              <a:buChar char="v"/>
              <a:tabLst/>
            </a:pPr>
            <a:r>
              <a:rPr kumimoji="0" lang="en-US" altLang="en-US" sz="4000" b="1" i="0" u="none" strike="noStrike" cap="none" normalizeH="0" dirty="0">
                <a:ln>
                  <a:noFill/>
                </a:ln>
                <a:solidFill>
                  <a:schemeClr val="accent2">
                    <a:lumMod val="50000"/>
                  </a:schemeClr>
                </a:solidFill>
                <a:effectLst/>
                <a:latin typeface="Comic Sans MS" panose="030F0702030302020204" pitchFamily="66" charset="0"/>
              </a:rPr>
              <a:t> Best customer</a:t>
            </a:r>
            <a:r>
              <a:rPr kumimoji="0" lang="en-US" altLang="en-US" sz="4000" b="0" i="0" u="none" strike="noStrike" cap="none" normalizeH="0" dirty="0">
                <a:ln>
                  <a:noFill/>
                </a:ln>
                <a:solidFill>
                  <a:schemeClr val="accent2">
                    <a:lumMod val="50000"/>
                  </a:schemeClr>
                </a:solidFill>
                <a:effectLst/>
                <a:latin typeface="Comic Sans MS" panose="030F0702030302020204" pitchFamily="66" charset="0"/>
              </a:rPr>
              <a:t>.</a:t>
            </a:r>
          </a:p>
          <a:p>
            <a:pPr marL="457200" marR="0" lvl="0" indent="-457200" algn="l" defTabSz="914400" rtl="0" eaLnBrk="0" fontAlgn="base" latinLnBrk="0" hangingPunct="0">
              <a:lnSpc>
                <a:spcPct val="100000"/>
              </a:lnSpc>
              <a:spcBef>
                <a:spcPct val="0"/>
              </a:spcBef>
              <a:spcAft>
                <a:spcPct val="0"/>
              </a:spcAft>
              <a:buClrTx/>
              <a:buSzTx/>
              <a:buFont typeface="Wingdings" panose="05000000000000000000" pitchFamily="2" charset="2"/>
              <a:buChar char="v"/>
              <a:tabLst/>
            </a:pPr>
            <a:r>
              <a:rPr kumimoji="0" lang="en-US" altLang="en-US" sz="4000" b="1" i="0" u="none" strike="noStrike" cap="none" normalizeH="0" dirty="0">
                <a:ln>
                  <a:noFill/>
                </a:ln>
                <a:solidFill>
                  <a:schemeClr val="accent2">
                    <a:lumMod val="50000"/>
                  </a:schemeClr>
                </a:solidFill>
                <a:effectLst/>
                <a:latin typeface="Comic Sans MS" panose="030F0702030302020204" pitchFamily="66" charset="0"/>
              </a:rPr>
              <a:t> Rock music lovers</a:t>
            </a:r>
            <a:endParaRPr kumimoji="0" lang="en-US" altLang="en-US" sz="4000" b="0" i="0" u="none" strike="noStrike" cap="none" normalizeH="0" dirty="0">
              <a:ln>
                <a:noFill/>
              </a:ln>
              <a:solidFill>
                <a:schemeClr val="accent2">
                  <a:lumMod val="50000"/>
                </a:schemeClr>
              </a:solidFill>
              <a:effectLst/>
              <a:latin typeface="Comic Sans MS" panose="030F0702030302020204" pitchFamily="66" charset="0"/>
            </a:endParaRPr>
          </a:p>
          <a:p>
            <a:pPr marL="457200" marR="0" lvl="0" indent="-457200" algn="l" defTabSz="914400" rtl="0" eaLnBrk="0" fontAlgn="base" latinLnBrk="0" hangingPunct="0">
              <a:lnSpc>
                <a:spcPct val="100000"/>
              </a:lnSpc>
              <a:spcBef>
                <a:spcPct val="0"/>
              </a:spcBef>
              <a:spcAft>
                <a:spcPct val="0"/>
              </a:spcAft>
              <a:buClrTx/>
              <a:buSzTx/>
              <a:buFont typeface="Wingdings" panose="05000000000000000000" pitchFamily="2" charset="2"/>
              <a:buChar char="v"/>
              <a:tabLst/>
            </a:pPr>
            <a:r>
              <a:rPr kumimoji="0" lang="en-US" altLang="en-US" sz="4000" b="0" i="0" u="none" strike="noStrike" cap="none" normalizeH="0" dirty="0">
                <a:ln>
                  <a:noFill/>
                </a:ln>
                <a:solidFill>
                  <a:schemeClr val="accent2">
                    <a:lumMod val="50000"/>
                  </a:schemeClr>
                </a:solidFill>
                <a:effectLst/>
                <a:latin typeface="Comic Sans MS" panose="030F0702030302020204" pitchFamily="66" charset="0"/>
              </a:rPr>
              <a:t> </a:t>
            </a:r>
            <a:r>
              <a:rPr kumimoji="0" lang="en-US" altLang="en-US" sz="4000" b="1" i="0" u="none" strike="noStrike" cap="none" normalizeH="0" dirty="0">
                <a:ln>
                  <a:noFill/>
                </a:ln>
                <a:solidFill>
                  <a:schemeClr val="accent2">
                    <a:lumMod val="50000"/>
                  </a:schemeClr>
                </a:solidFill>
                <a:effectLst/>
                <a:latin typeface="Comic Sans MS" panose="030F0702030302020204" pitchFamily="66" charset="0"/>
              </a:rPr>
              <a:t>Top rock bands</a:t>
            </a:r>
          </a:p>
          <a:p>
            <a:pPr marL="457200" marR="0" lvl="0" indent="-457200" algn="l" defTabSz="914400" rtl="0" eaLnBrk="0" fontAlgn="base" latinLnBrk="0" hangingPunct="0">
              <a:lnSpc>
                <a:spcPct val="100000"/>
              </a:lnSpc>
              <a:spcBef>
                <a:spcPct val="0"/>
              </a:spcBef>
              <a:spcAft>
                <a:spcPct val="0"/>
              </a:spcAft>
              <a:buClrTx/>
              <a:buSzTx/>
              <a:buFont typeface="Wingdings" panose="05000000000000000000" pitchFamily="2" charset="2"/>
              <a:buChar char="v"/>
              <a:tabLst/>
            </a:pPr>
            <a:r>
              <a:rPr kumimoji="0" lang="en-US" altLang="en-US" sz="4000" b="0" i="0" u="none" strike="noStrike" cap="none" normalizeH="0" dirty="0">
                <a:ln>
                  <a:noFill/>
                </a:ln>
                <a:solidFill>
                  <a:schemeClr val="accent2">
                    <a:lumMod val="50000"/>
                  </a:schemeClr>
                </a:solidFill>
                <a:effectLst/>
                <a:latin typeface="Comic Sans MS" panose="030F0702030302020204" pitchFamily="66" charset="0"/>
              </a:rPr>
              <a:t> </a:t>
            </a:r>
            <a:r>
              <a:rPr kumimoji="0" lang="en-US" altLang="en-US" sz="4000" b="1" i="0" u="none" strike="noStrike" cap="none" normalizeH="0" dirty="0">
                <a:ln>
                  <a:noFill/>
                </a:ln>
                <a:solidFill>
                  <a:schemeClr val="accent2">
                    <a:lumMod val="50000"/>
                  </a:schemeClr>
                </a:solidFill>
                <a:effectLst/>
                <a:latin typeface="Comic Sans MS" panose="030F0702030302020204" pitchFamily="66" charset="0"/>
              </a:rPr>
              <a:t>Spending by customer on artists</a:t>
            </a:r>
            <a:endParaRPr kumimoji="0" lang="en-US" altLang="en-US" sz="4000" b="0" i="0" u="none" strike="noStrike" cap="none" normalizeH="0" dirty="0">
              <a:ln>
                <a:noFill/>
              </a:ln>
              <a:solidFill>
                <a:schemeClr val="accent2">
                  <a:lumMod val="50000"/>
                </a:schemeClr>
              </a:solidFill>
              <a:effectLst/>
              <a:latin typeface="Comic Sans MS" panose="030F0702030302020204" pitchFamily="66" charset="0"/>
            </a:endParaRPr>
          </a:p>
          <a:p>
            <a:pPr marL="457200" marR="0" lvl="0" indent="-457200" algn="l" defTabSz="914400" rtl="0" eaLnBrk="0" fontAlgn="base" latinLnBrk="0" hangingPunct="0">
              <a:lnSpc>
                <a:spcPct val="100000"/>
              </a:lnSpc>
              <a:spcBef>
                <a:spcPct val="0"/>
              </a:spcBef>
              <a:spcAft>
                <a:spcPct val="0"/>
              </a:spcAft>
              <a:buClrTx/>
              <a:buSzTx/>
              <a:buFont typeface="Wingdings" panose="05000000000000000000" pitchFamily="2" charset="2"/>
              <a:buChar char="v"/>
              <a:tabLst/>
            </a:pPr>
            <a:r>
              <a:rPr kumimoji="0" lang="en-US" altLang="en-US" sz="4000" b="1" i="0" u="none" strike="noStrike" cap="none" normalizeH="0" dirty="0">
                <a:ln>
                  <a:noFill/>
                </a:ln>
                <a:solidFill>
                  <a:schemeClr val="accent2">
                    <a:lumMod val="50000"/>
                  </a:schemeClr>
                </a:solidFill>
                <a:effectLst/>
                <a:latin typeface="Comic Sans MS" panose="030F0702030302020204" pitchFamily="66" charset="0"/>
              </a:rPr>
              <a:t> Top genre per country</a:t>
            </a:r>
            <a:endParaRPr kumimoji="0" lang="en-US" altLang="en-US" sz="4000" b="0" i="0" u="none" strike="noStrike" cap="none" normalizeH="0" dirty="0">
              <a:ln>
                <a:noFill/>
              </a:ln>
              <a:solidFill>
                <a:schemeClr val="accent2">
                  <a:lumMod val="50000"/>
                </a:schemeClr>
              </a:solidFill>
              <a:effectLst/>
              <a:latin typeface="Comic Sans MS" panose="030F0702030302020204" pitchFamily="66" charset="0"/>
            </a:endParaRPr>
          </a:p>
          <a:p>
            <a:pPr marL="457200" marR="0" lvl="0" indent="-457200" algn="l" defTabSz="914400" rtl="0" eaLnBrk="0" fontAlgn="base" latinLnBrk="0" hangingPunct="0">
              <a:lnSpc>
                <a:spcPct val="100000"/>
              </a:lnSpc>
              <a:spcBef>
                <a:spcPct val="0"/>
              </a:spcBef>
              <a:spcAft>
                <a:spcPct val="0"/>
              </a:spcAft>
              <a:buClrTx/>
              <a:buSzTx/>
              <a:buFont typeface="Wingdings" panose="05000000000000000000" pitchFamily="2" charset="2"/>
              <a:buChar char="v"/>
              <a:tabLst/>
            </a:pPr>
            <a:r>
              <a:rPr kumimoji="0" lang="en-US" altLang="en-US" sz="4000" b="0" i="0" u="none" strike="noStrike" cap="none" normalizeH="0" dirty="0">
                <a:ln>
                  <a:noFill/>
                </a:ln>
                <a:solidFill>
                  <a:schemeClr val="accent2">
                    <a:lumMod val="50000"/>
                  </a:schemeClr>
                </a:solidFill>
                <a:effectLst/>
                <a:latin typeface="Comic Sans MS" panose="030F0702030302020204" pitchFamily="66" charset="0"/>
              </a:rPr>
              <a:t> </a:t>
            </a:r>
            <a:r>
              <a:rPr kumimoji="0" lang="en-US" altLang="en-US" sz="4000" b="1" i="0" u="none" strike="noStrike" cap="none" normalizeH="0" dirty="0">
                <a:ln>
                  <a:noFill/>
                </a:ln>
                <a:solidFill>
                  <a:schemeClr val="accent2">
                    <a:lumMod val="50000"/>
                  </a:schemeClr>
                </a:solidFill>
                <a:effectLst/>
                <a:latin typeface="Comic Sans MS" panose="030F0702030302020204" pitchFamily="66" charset="0"/>
              </a:rPr>
              <a:t>Top customer per country</a:t>
            </a:r>
            <a:endParaRPr kumimoji="0" lang="en-US" altLang="en-US" sz="4000" b="0" i="0" u="none" strike="noStrike" cap="none" normalizeH="0" dirty="0">
              <a:ln>
                <a:noFill/>
              </a:ln>
              <a:solidFill>
                <a:schemeClr val="accent2">
                  <a:lumMod val="50000"/>
                </a:schemeClr>
              </a:solidFill>
              <a:effectLst/>
              <a:latin typeface="Comic Sans MS" panose="030F0702030302020204" pitchFamily="66" charset="0"/>
            </a:endParaRPr>
          </a:p>
        </p:txBody>
      </p:sp>
      <p:sp>
        <p:nvSpPr>
          <p:cNvPr id="4" name="TextBox 3">
            <a:extLst>
              <a:ext uri="{FF2B5EF4-FFF2-40B4-BE49-F238E27FC236}">
                <a16:creationId xmlns:a16="http://schemas.microsoft.com/office/drawing/2014/main" id="{36AA4E2E-958C-ED93-B697-8438D961EC63}"/>
              </a:ext>
            </a:extLst>
          </p:cNvPr>
          <p:cNvSpPr txBox="1"/>
          <p:nvPr/>
        </p:nvSpPr>
        <p:spPr>
          <a:xfrm>
            <a:off x="3657600" y="952500"/>
            <a:ext cx="10210800" cy="1200329"/>
          </a:xfrm>
          <a:prstGeom prst="rect">
            <a:avLst/>
          </a:prstGeom>
          <a:noFill/>
        </p:spPr>
        <p:txBody>
          <a:bodyPr wrap="square">
            <a:spAutoFit/>
          </a:bodyPr>
          <a:lstStyle/>
          <a:p>
            <a:pPr algn="just"/>
            <a:r>
              <a:rPr lang="en-US" sz="7200" dirty="0">
                <a:solidFill>
                  <a:schemeClr val="bg2">
                    <a:lumMod val="50000"/>
                  </a:schemeClr>
                </a:solidFill>
                <a:latin typeface="TT Milks Casual Pie Base" panose="020B0604020202020204" charset="0"/>
              </a:rPr>
              <a:t>Business Insights</a:t>
            </a:r>
            <a:endParaRPr lang="en-US" sz="7200" dirty="0">
              <a:solidFill>
                <a:schemeClr val="bg2">
                  <a:lumMod val="50000"/>
                </a:schemeClr>
              </a:solidFill>
              <a:latin typeface="TT Milks Casual Pie Base" panose="020B0604020202020204" charset="0"/>
              <a:ea typeface="TT Milks Casual Pie Base"/>
              <a:cs typeface="TT Milks Casual Pie Base"/>
              <a:sym typeface="TT Milks Casual Pie Base"/>
            </a:endParaRPr>
          </a:p>
        </p:txBody>
      </p:sp>
    </p:spTree>
    <p:extLst>
      <p:ext uri="{BB962C8B-B14F-4D97-AF65-F5344CB8AC3E}">
        <p14:creationId xmlns:p14="http://schemas.microsoft.com/office/powerpoint/2010/main" val="3821936305"/>
      </p:ext>
    </p:extLst>
  </p:cSld>
  <p:clrMapOvr>
    <a:masterClrMapping/>
  </p:clrMapOvr>
  <p:transition>
    <p:circle/>
  </p:transition>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FC033"/>
        </a:solidFill>
        <a:effectLst/>
      </p:bgPr>
    </p:bg>
    <p:spTree>
      <p:nvGrpSpPr>
        <p:cNvPr id="1" name=""/>
        <p:cNvGrpSpPr/>
        <p:nvPr/>
      </p:nvGrpSpPr>
      <p:grpSpPr>
        <a:xfrm>
          <a:off x="0" y="0"/>
          <a:ext cx="0" cy="0"/>
          <a:chOff x="0" y="0"/>
          <a:chExt cx="0" cy="0"/>
        </a:xfrm>
      </p:grpSpPr>
      <p:sp>
        <p:nvSpPr>
          <p:cNvPr id="3" name="TextBox 3"/>
          <p:cNvSpPr txBox="1"/>
          <p:nvPr/>
        </p:nvSpPr>
        <p:spPr>
          <a:xfrm>
            <a:off x="2557842" y="3924300"/>
            <a:ext cx="13172315" cy="4585871"/>
          </a:xfrm>
          <a:prstGeom prst="rect">
            <a:avLst/>
          </a:prstGeom>
        </p:spPr>
        <p:txBody>
          <a:bodyPr wrap="square" lIns="0" tIns="0" rIns="0" bIns="0" rtlCol="0" anchor="t">
            <a:spAutoFit/>
          </a:bodyPr>
          <a:lstStyle/>
          <a:p>
            <a:pPr algn="l">
              <a:lnSpc>
                <a:spcPts val="10787"/>
              </a:lnSpc>
            </a:pPr>
            <a:r>
              <a:rPr lang="en-US" sz="20200" dirty="0">
                <a:solidFill>
                  <a:srgbClr val="FFFFFF"/>
                </a:solidFill>
                <a:latin typeface="TT Milks Casual Pie Base"/>
                <a:ea typeface="TT Milks Casual Pie Base"/>
                <a:cs typeface="TT Milks Casual Pie Base"/>
                <a:sym typeface="TT Milks Casual Pie Base"/>
              </a:rPr>
              <a:t>Thank</a:t>
            </a:r>
          </a:p>
          <a:p>
            <a:pPr algn="l">
              <a:lnSpc>
                <a:spcPts val="10787"/>
              </a:lnSpc>
            </a:pPr>
            <a:endParaRPr lang="en-US" sz="20200" dirty="0">
              <a:solidFill>
                <a:srgbClr val="FFFFFF"/>
              </a:solidFill>
              <a:latin typeface="TT Milks Casual Pie Base"/>
              <a:ea typeface="TT Milks Casual Pie Base"/>
              <a:cs typeface="TT Milks Casual Pie Base"/>
              <a:sym typeface="TT Milks Casual Pie Base"/>
            </a:endParaRPr>
          </a:p>
          <a:p>
            <a:pPr algn="l">
              <a:lnSpc>
                <a:spcPts val="10787"/>
              </a:lnSpc>
            </a:pPr>
            <a:r>
              <a:rPr lang="en-US" sz="20200" dirty="0">
                <a:solidFill>
                  <a:srgbClr val="FFFFFF"/>
                </a:solidFill>
                <a:latin typeface="TT Milks Casual Pie Base"/>
                <a:ea typeface="TT Milks Casual Pie Base"/>
                <a:cs typeface="TT Milks Casual Pie Base"/>
                <a:sym typeface="TT Milks Casual Pie Base"/>
              </a:rPr>
              <a:t> you !</a:t>
            </a:r>
          </a:p>
        </p:txBody>
      </p:sp>
      <p:sp>
        <p:nvSpPr>
          <p:cNvPr id="5" name="Freeform 4">
            <a:extLst>
              <a:ext uri="{FF2B5EF4-FFF2-40B4-BE49-F238E27FC236}">
                <a16:creationId xmlns:a16="http://schemas.microsoft.com/office/drawing/2014/main" id="{B90D1F43-1151-E844-8F1C-E4DE59497855}"/>
              </a:ext>
            </a:extLst>
          </p:cNvPr>
          <p:cNvSpPr/>
          <p:nvPr/>
        </p:nvSpPr>
        <p:spPr>
          <a:xfrm>
            <a:off x="12219361" y="2705100"/>
            <a:ext cx="5993316" cy="7885943"/>
          </a:xfrm>
          <a:custGeom>
            <a:avLst/>
            <a:gdLst/>
            <a:ahLst/>
            <a:cxnLst/>
            <a:rect l="l" t="t" r="r" b="b"/>
            <a:pathLst>
              <a:path w="5993316" h="7885943">
                <a:moveTo>
                  <a:pt x="0" y="0"/>
                </a:moveTo>
                <a:lnTo>
                  <a:pt x="5993316" y="0"/>
                </a:lnTo>
                <a:lnTo>
                  <a:pt x="5993316" y="7885943"/>
                </a:lnTo>
                <a:lnTo>
                  <a:pt x="0" y="788594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2">
            <a:extLst>
              <a:ext uri="{FF2B5EF4-FFF2-40B4-BE49-F238E27FC236}">
                <a16:creationId xmlns:a16="http://schemas.microsoft.com/office/drawing/2014/main" id="{8080C3FB-67C3-433E-D007-767B454295C2}"/>
              </a:ext>
            </a:extLst>
          </p:cNvPr>
          <p:cNvSpPr/>
          <p:nvPr/>
        </p:nvSpPr>
        <p:spPr>
          <a:xfrm>
            <a:off x="-533400" y="-266699"/>
            <a:ext cx="7010400" cy="4038600"/>
          </a:xfrm>
          <a:custGeom>
            <a:avLst/>
            <a:gdLst/>
            <a:ahLst/>
            <a:cxnLst/>
            <a:rect l="l" t="t" r="r" b="b"/>
            <a:pathLst>
              <a:path w="9435948" h="5661569">
                <a:moveTo>
                  <a:pt x="0" y="0"/>
                </a:moveTo>
                <a:lnTo>
                  <a:pt x="9435948" y="0"/>
                </a:lnTo>
                <a:lnTo>
                  <a:pt x="9435948" y="5661569"/>
                </a:lnTo>
                <a:lnTo>
                  <a:pt x="0" y="5661569"/>
                </a:lnTo>
                <a:lnTo>
                  <a:pt x="0" y="0"/>
                </a:lnTo>
                <a:close/>
              </a:path>
            </a:pathLst>
          </a:custGeom>
          <a:blipFill>
            <a:blip r:embed="rId4"/>
            <a:stretch>
              <a:fillRect/>
            </a:stretch>
          </a:blipFill>
        </p:spPr>
      </p:sp>
    </p:spTree>
  </p:cSld>
  <p:clrMapOvr>
    <a:masterClrMapping/>
  </p:clrMapOvr>
  <p:transition>
    <p:circle/>
  </p:transition>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FC033"/>
        </a:solidFill>
        <a:effectLst/>
      </p:bgPr>
    </p:bg>
    <p:spTree>
      <p:nvGrpSpPr>
        <p:cNvPr id="1" name=""/>
        <p:cNvGrpSpPr/>
        <p:nvPr/>
      </p:nvGrpSpPr>
      <p:grpSpPr>
        <a:xfrm>
          <a:off x="0" y="0"/>
          <a:ext cx="0" cy="0"/>
          <a:chOff x="0" y="0"/>
          <a:chExt cx="0" cy="0"/>
        </a:xfrm>
      </p:grpSpPr>
      <p:sp>
        <p:nvSpPr>
          <p:cNvPr id="3" name="TextBox 3"/>
          <p:cNvSpPr txBox="1"/>
          <p:nvPr/>
        </p:nvSpPr>
        <p:spPr>
          <a:xfrm>
            <a:off x="2699007" y="5335583"/>
            <a:ext cx="12889985" cy="1857432"/>
          </a:xfrm>
          <a:prstGeom prst="rect">
            <a:avLst/>
          </a:prstGeom>
        </p:spPr>
        <p:txBody>
          <a:bodyPr lIns="0" tIns="0" rIns="0" bIns="0" rtlCol="0" anchor="t">
            <a:spAutoFit/>
          </a:bodyPr>
          <a:lstStyle/>
          <a:p>
            <a:pPr algn="ctr">
              <a:lnSpc>
                <a:spcPts val="14187"/>
              </a:lnSpc>
            </a:pPr>
            <a:r>
              <a:rPr lang="en-US" sz="12781" dirty="0">
                <a:solidFill>
                  <a:srgbClr val="FFFFFF"/>
                </a:solidFill>
                <a:latin typeface="TT Milks Casual Pie Base"/>
                <a:ea typeface="TT Milks Casual Pie Base"/>
                <a:cs typeface="TT Milks Casual Pie Base"/>
                <a:sym typeface="TT Milks Casual Pie Base"/>
              </a:rPr>
              <a:t>Questions ?</a:t>
            </a:r>
          </a:p>
        </p:txBody>
      </p:sp>
      <p:sp>
        <p:nvSpPr>
          <p:cNvPr id="4" name="Freeform 4"/>
          <p:cNvSpPr/>
          <p:nvPr/>
        </p:nvSpPr>
        <p:spPr>
          <a:xfrm>
            <a:off x="6699473" y="1571384"/>
            <a:ext cx="4889055" cy="3084549"/>
          </a:xfrm>
          <a:custGeom>
            <a:avLst/>
            <a:gdLst/>
            <a:ahLst/>
            <a:cxnLst/>
            <a:rect l="l" t="t" r="r" b="b"/>
            <a:pathLst>
              <a:path w="4889055" h="3084549">
                <a:moveTo>
                  <a:pt x="0" y="0"/>
                </a:moveTo>
                <a:lnTo>
                  <a:pt x="4889054" y="0"/>
                </a:lnTo>
                <a:lnTo>
                  <a:pt x="4889054" y="3084549"/>
                </a:lnTo>
                <a:lnTo>
                  <a:pt x="0" y="308454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rot="1132580">
            <a:off x="14195237" y="6156137"/>
            <a:ext cx="2423303" cy="2423303"/>
          </a:xfrm>
          <a:custGeom>
            <a:avLst/>
            <a:gdLst/>
            <a:ahLst/>
            <a:cxnLst/>
            <a:rect l="l" t="t" r="r" b="b"/>
            <a:pathLst>
              <a:path w="2423303" h="2423303">
                <a:moveTo>
                  <a:pt x="0" y="0"/>
                </a:moveTo>
                <a:lnTo>
                  <a:pt x="2423303" y="0"/>
                </a:lnTo>
                <a:lnTo>
                  <a:pt x="2423303" y="2423303"/>
                </a:lnTo>
                <a:lnTo>
                  <a:pt x="0" y="242330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dirty="0"/>
          </a:p>
        </p:txBody>
      </p:sp>
      <p:sp>
        <p:nvSpPr>
          <p:cNvPr id="7" name="Freeform 7"/>
          <p:cNvSpPr/>
          <p:nvPr/>
        </p:nvSpPr>
        <p:spPr>
          <a:xfrm rot="-1512467">
            <a:off x="2221529" y="3698703"/>
            <a:ext cx="1914460" cy="1914460"/>
          </a:xfrm>
          <a:custGeom>
            <a:avLst/>
            <a:gdLst/>
            <a:ahLst/>
            <a:cxnLst/>
            <a:rect l="l" t="t" r="r" b="b"/>
            <a:pathLst>
              <a:path w="1914460" h="1914460">
                <a:moveTo>
                  <a:pt x="0" y="0"/>
                </a:moveTo>
                <a:lnTo>
                  <a:pt x="1914459" y="0"/>
                </a:lnTo>
                <a:lnTo>
                  <a:pt x="1914459" y="1914459"/>
                </a:lnTo>
                <a:lnTo>
                  <a:pt x="0" y="191445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Tree>
  </p:cSld>
  <p:clrMapOvr>
    <a:masterClrMapping/>
  </p:clrMapOvr>
  <p:transition>
    <p:circl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164BADF-9132-E957-176D-2F95B8811877}"/>
              </a:ext>
            </a:extLst>
          </p:cNvPr>
          <p:cNvSpPr txBox="1"/>
          <p:nvPr/>
        </p:nvSpPr>
        <p:spPr>
          <a:xfrm>
            <a:off x="4267200" y="114300"/>
            <a:ext cx="9144000" cy="1211870"/>
          </a:xfrm>
          <a:prstGeom prst="rect">
            <a:avLst/>
          </a:prstGeom>
          <a:noFill/>
        </p:spPr>
        <p:txBody>
          <a:bodyPr wrap="square">
            <a:spAutoFit/>
          </a:bodyPr>
          <a:lstStyle/>
          <a:p>
            <a:pPr algn="ctr">
              <a:lnSpc>
                <a:spcPts val="8996"/>
              </a:lnSpc>
            </a:pPr>
            <a:r>
              <a:rPr lang="en-US" sz="6600" dirty="0">
                <a:solidFill>
                  <a:srgbClr val="FFC033"/>
                </a:solidFill>
                <a:latin typeface="TT Milks Casual Pie Base"/>
                <a:ea typeface="TT Milks Casual Pie Base"/>
                <a:cs typeface="TT Milks Casual Pie Base"/>
                <a:sym typeface="TT Milks Casual Pie Base"/>
              </a:rPr>
              <a:t>Er Diagram</a:t>
            </a:r>
          </a:p>
        </p:txBody>
      </p:sp>
      <p:pic>
        <p:nvPicPr>
          <p:cNvPr id="2050" name="Picture 2">
            <a:extLst>
              <a:ext uri="{FF2B5EF4-FFF2-40B4-BE49-F238E27FC236}">
                <a16:creationId xmlns:a16="http://schemas.microsoft.com/office/drawing/2014/main" id="{043551FC-B3F3-19A5-92D1-E9171A1959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9551" y="1326170"/>
            <a:ext cx="11946699" cy="838566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158F0EDC-23D4-82A9-6030-8A479337FE52}"/>
              </a:ext>
            </a:extLst>
          </p:cNvPr>
          <p:cNvPicPr>
            <a:picLocks noChangeAspect="1"/>
          </p:cNvPicPr>
          <p:nvPr/>
        </p:nvPicPr>
        <p:blipFill>
          <a:blip r:embed="rId3"/>
          <a:stretch>
            <a:fillRect/>
          </a:stretch>
        </p:blipFill>
        <p:spPr>
          <a:xfrm>
            <a:off x="304800" y="244036"/>
            <a:ext cx="3603048" cy="2164268"/>
          </a:xfrm>
          <a:prstGeom prst="rect">
            <a:avLst/>
          </a:prstGeom>
        </p:spPr>
      </p:pic>
      <p:pic>
        <p:nvPicPr>
          <p:cNvPr id="6" name="Picture 5">
            <a:extLst>
              <a:ext uri="{FF2B5EF4-FFF2-40B4-BE49-F238E27FC236}">
                <a16:creationId xmlns:a16="http://schemas.microsoft.com/office/drawing/2014/main" id="{4B8C5E40-A7C2-4C88-29CC-485FA480FF42}"/>
              </a:ext>
            </a:extLst>
          </p:cNvPr>
          <p:cNvPicPr>
            <a:picLocks noChangeAspect="1"/>
          </p:cNvPicPr>
          <p:nvPr/>
        </p:nvPicPr>
        <p:blipFill>
          <a:blip r:embed="rId4"/>
          <a:stretch>
            <a:fillRect/>
          </a:stretch>
        </p:blipFill>
        <p:spPr>
          <a:xfrm rot="3448364">
            <a:off x="15729189" y="347677"/>
            <a:ext cx="1963082" cy="1956986"/>
          </a:xfrm>
          <a:prstGeom prst="rect">
            <a:avLst/>
          </a:prstGeom>
        </p:spPr>
      </p:pic>
    </p:spTree>
    <p:extLst>
      <p:ext uri="{BB962C8B-B14F-4D97-AF65-F5344CB8AC3E}">
        <p14:creationId xmlns:p14="http://schemas.microsoft.com/office/powerpoint/2010/main" val="593989524"/>
      </p:ext>
    </p:extLst>
  </p:cSld>
  <p:clrMapOvr>
    <a:masterClrMapping/>
  </p:clrMapOvr>
  <p:transition>
    <p:circl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a:extLst>
              <a:ext uri="{FF2B5EF4-FFF2-40B4-BE49-F238E27FC236}">
                <a16:creationId xmlns:a16="http://schemas.microsoft.com/office/drawing/2014/main" id="{C5053BDA-4FA7-63EF-519B-ECCC35135127}"/>
              </a:ext>
            </a:extLst>
          </p:cNvPr>
          <p:cNvGraphicFramePr>
            <a:graphicFrameLocks noGrp="1"/>
          </p:cNvGraphicFramePr>
          <p:nvPr>
            <p:extLst>
              <p:ext uri="{D42A27DB-BD31-4B8C-83A1-F6EECF244321}">
                <p14:modId xmlns:p14="http://schemas.microsoft.com/office/powerpoint/2010/main" val="3360372849"/>
              </p:ext>
            </p:extLst>
          </p:nvPr>
        </p:nvGraphicFramePr>
        <p:xfrm>
          <a:off x="2057400" y="2400300"/>
          <a:ext cx="14706600" cy="6202680"/>
        </p:xfrm>
        <a:graphic>
          <a:graphicData uri="http://schemas.openxmlformats.org/drawingml/2006/table">
            <a:tbl>
              <a:tblPr firstRow="1" bandRow="1">
                <a:tableStyleId>{5C22544A-7EE6-4342-B048-85BDC9FD1C3A}</a:tableStyleId>
              </a:tblPr>
              <a:tblGrid>
                <a:gridCol w="2590800">
                  <a:extLst>
                    <a:ext uri="{9D8B030D-6E8A-4147-A177-3AD203B41FA5}">
                      <a16:colId xmlns:a16="http://schemas.microsoft.com/office/drawing/2014/main" val="2209124398"/>
                    </a:ext>
                  </a:extLst>
                </a:gridCol>
                <a:gridCol w="2286000">
                  <a:extLst>
                    <a:ext uri="{9D8B030D-6E8A-4147-A177-3AD203B41FA5}">
                      <a16:colId xmlns:a16="http://schemas.microsoft.com/office/drawing/2014/main" val="1667975161"/>
                    </a:ext>
                  </a:extLst>
                </a:gridCol>
                <a:gridCol w="2895600">
                  <a:extLst>
                    <a:ext uri="{9D8B030D-6E8A-4147-A177-3AD203B41FA5}">
                      <a16:colId xmlns:a16="http://schemas.microsoft.com/office/drawing/2014/main" val="3496222930"/>
                    </a:ext>
                  </a:extLst>
                </a:gridCol>
                <a:gridCol w="3200400">
                  <a:extLst>
                    <a:ext uri="{9D8B030D-6E8A-4147-A177-3AD203B41FA5}">
                      <a16:colId xmlns:a16="http://schemas.microsoft.com/office/drawing/2014/main" val="426633092"/>
                    </a:ext>
                  </a:extLst>
                </a:gridCol>
                <a:gridCol w="3733800">
                  <a:extLst>
                    <a:ext uri="{9D8B030D-6E8A-4147-A177-3AD203B41FA5}">
                      <a16:colId xmlns:a16="http://schemas.microsoft.com/office/drawing/2014/main" val="2323351130"/>
                    </a:ext>
                  </a:extLst>
                </a:gridCol>
              </a:tblGrid>
              <a:tr h="370840">
                <a:tc>
                  <a:txBody>
                    <a:bodyPr/>
                    <a:lstStyle/>
                    <a:p>
                      <a:pPr>
                        <a:buNone/>
                      </a:pPr>
                      <a:r>
                        <a:rPr lang="en-US" b="1"/>
                        <a:t>Table Name</a:t>
                      </a:r>
                      <a:endParaRPr lang="en-US" dirty="0"/>
                    </a:p>
                  </a:txBody>
                  <a:tcPr anchor="ctr"/>
                </a:tc>
                <a:tc>
                  <a:txBody>
                    <a:bodyPr/>
                    <a:lstStyle/>
                    <a:p>
                      <a:pPr>
                        <a:buNone/>
                      </a:pPr>
                      <a:r>
                        <a:rPr lang="en-US" b="1"/>
                        <a:t>No. of Columns</a:t>
                      </a:r>
                      <a:endParaRPr lang="en-US"/>
                    </a:p>
                  </a:txBody>
                  <a:tcPr anchor="ctr"/>
                </a:tc>
                <a:tc>
                  <a:txBody>
                    <a:bodyPr/>
                    <a:lstStyle/>
                    <a:p>
                      <a:pPr>
                        <a:buNone/>
                      </a:pPr>
                      <a:r>
                        <a:rPr lang="en-US" b="1"/>
                        <a:t>No. of Rows</a:t>
                      </a:r>
                      <a:endParaRPr lang="en-US"/>
                    </a:p>
                  </a:txBody>
                  <a:tcPr anchor="ctr"/>
                </a:tc>
                <a:tc>
                  <a:txBody>
                    <a:bodyPr/>
                    <a:lstStyle/>
                    <a:p>
                      <a:pPr>
                        <a:buNone/>
                      </a:pPr>
                      <a:r>
                        <a:rPr lang="en-US" b="1"/>
                        <a:t>Primary Key</a:t>
                      </a:r>
                      <a:endParaRPr lang="en-US" dirty="0"/>
                    </a:p>
                  </a:txBody>
                  <a:tcPr anchor="ctr"/>
                </a:tc>
                <a:tc>
                  <a:txBody>
                    <a:bodyPr/>
                    <a:lstStyle/>
                    <a:p>
                      <a:pPr>
                        <a:buNone/>
                      </a:pPr>
                      <a:r>
                        <a:rPr lang="en-US" b="1"/>
                        <a:t>Foreign Key(s)</a:t>
                      </a:r>
                      <a:endParaRPr lang="en-US"/>
                    </a:p>
                  </a:txBody>
                  <a:tcPr anchor="ctr"/>
                </a:tc>
                <a:extLst>
                  <a:ext uri="{0D108BD9-81ED-4DB2-BD59-A6C34878D82A}">
                    <a16:rowId xmlns:a16="http://schemas.microsoft.com/office/drawing/2014/main" val="4135508314"/>
                  </a:ext>
                </a:extLst>
              </a:tr>
              <a:tr h="370840">
                <a:tc>
                  <a:txBody>
                    <a:bodyPr/>
                    <a:lstStyle/>
                    <a:p>
                      <a:pPr algn="ctr">
                        <a:buNone/>
                      </a:pPr>
                      <a:r>
                        <a:rPr lang="en-US"/>
                        <a:t>employee</a:t>
                      </a:r>
                    </a:p>
                  </a:txBody>
                  <a:tcPr anchor="ctr"/>
                </a:tc>
                <a:tc>
                  <a:txBody>
                    <a:bodyPr/>
                    <a:lstStyle/>
                    <a:p>
                      <a:pPr algn="ctr">
                        <a:buNone/>
                      </a:pPr>
                      <a:r>
                        <a:rPr lang="en-US"/>
                        <a:t>13</a:t>
                      </a:r>
                      <a:endParaRPr lang="en-US" dirty="0"/>
                    </a:p>
                  </a:txBody>
                  <a:tcPr anchor="ctr"/>
                </a:tc>
                <a:tc>
                  <a:txBody>
                    <a:bodyPr/>
                    <a:lstStyle/>
                    <a:p>
                      <a:pPr>
                        <a:buNone/>
                      </a:pPr>
                      <a:r>
                        <a:rPr lang="en-US"/>
                        <a:t>9</a:t>
                      </a:r>
                      <a:endParaRPr lang="en-US" dirty="0"/>
                    </a:p>
                  </a:txBody>
                  <a:tcPr anchor="ctr"/>
                </a:tc>
                <a:tc>
                  <a:txBody>
                    <a:bodyPr/>
                    <a:lstStyle/>
                    <a:p>
                      <a:pPr algn="ctr">
                        <a:buNone/>
                      </a:pPr>
                      <a:r>
                        <a:rPr lang="en-US"/>
                        <a:t>employee_id</a:t>
                      </a:r>
                    </a:p>
                  </a:txBody>
                  <a:tcPr anchor="ctr"/>
                </a:tc>
                <a:tc>
                  <a:txBody>
                    <a:bodyPr/>
                    <a:lstStyle/>
                    <a:p>
                      <a:pPr>
                        <a:buNone/>
                      </a:pPr>
                      <a:r>
                        <a:rPr lang="en-US" dirty="0"/>
                        <a:t>Reports to → </a:t>
                      </a:r>
                      <a:r>
                        <a:rPr lang="en-US" dirty="0" err="1"/>
                        <a:t>employee.employeeid</a:t>
                      </a:r>
                      <a:endParaRPr lang="en-US" dirty="0"/>
                    </a:p>
                  </a:txBody>
                  <a:tcPr anchor="ctr"/>
                </a:tc>
                <a:extLst>
                  <a:ext uri="{0D108BD9-81ED-4DB2-BD59-A6C34878D82A}">
                    <a16:rowId xmlns:a16="http://schemas.microsoft.com/office/drawing/2014/main" val="1616665814"/>
                  </a:ext>
                </a:extLst>
              </a:tr>
              <a:tr h="370840">
                <a:tc>
                  <a:txBody>
                    <a:bodyPr/>
                    <a:lstStyle/>
                    <a:p>
                      <a:pPr algn="ctr">
                        <a:buNone/>
                      </a:pPr>
                      <a:r>
                        <a:rPr lang="en-US"/>
                        <a:t>customer</a:t>
                      </a:r>
                    </a:p>
                  </a:txBody>
                  <a:tcPr anchor="ctr"/>
                </a:tc>
                <a:tc>
                  <a:txBody>
                    <a:bodyPr/>
                    <a:lstStyle/>
                    <a:p>
                      <a:pPr algn="ctr">
                        <a:buNone/>
                      </a:pPr>
                      <a:r>
                        <a:rPr lang="en-US"/>
                        <a:t>13</a:t>
                      </a:r>
                      <a:endParaRPr lang="en-US" dirty="0"/>
                    </a:p>
                  </a:txBody>
                  <a:tcPr anchor="ctr"/>
                </a:tc>
                <a:tc>
                  <a:txBody>
                    <a:bodyPr/>
                    <a:lstStyle/>
                    <a:p>
                      <a:pPr>
                        <a:buNone/>
                      </a:pPr>
                      <a:r>
                        <a:rPr lang="en-US"/>
                        <a:t>59</a:t>
                      </a:r>
                      <a:endParaRPr lang="en-US" dirty="0"/>
                    </a:p>
                  </a:txBody>
                  <a:tcPr anchor="ctr"/>
                </a:tc>
                <a:tc>
                  <a:txBody>
                    <a:bodyPr/>
                    <a:lstStyle/>
                    <a:p>
                      <a:pPr algn="ctr">
                        <a:buNone/>
                      </a:pPr>
                      <a:r>
                        <a:rPr lang="en-US"/>
                        <a:t>customer_id</a:t>
                      </a:r>
                    </a:p>
                  </a:txBody>
                  <a:tcPr anchor="ctr"/>
                </a:tc>
                <a:tc>
                  <a:txBody>
                    <a:bodyPr/>
                    <a:lstStyle/>
                    <a:p>
                      <a:pPr>
                        <a:buNone/>
                      </a:pPr>
                      <a:r>
                        <a:rPr lang="en-US"/>
                        <a:t>support_rep_id →  employee.employee_id</a:t>
                      </a:r>
                      <a:endParaRPr lang="en-US" dirty="0"/>
                    </a:p>
                  </a:txBody>
                  <a:tcPr anchor="ctr"/>
                </a:tc>
                <a:extLst>
                  <a:ext uri="{0D108BD9-81ED-4DB2-BD59-A6C34878D82A}">
                    <a16:rowId xmlns:a16="http://schemas.microsoft.com/office/drawing/2014/main" val="1320699889"/>
                  </a:ext>
                </a:extLst>
              </a:tr>
              <a:tr h="370840">
                <a:tc>
                  <a:txBody>
                    <a:bodyPr/>
                    <a:lstStyle/>
                    <a:p>
                      <a:pPr algn="ctr">
                        <a:buNone/>
                      </a:pPr>
                      <a:r>
                        <a:rPr lang="en-US"/>
                        <a:t>invoice</a:t>
                      </a:r>
                    </a:p>
                  </a:txBody>
                  <a:tcPr anchor="ctr"/>
                </a:tc>
                <a:tc>
                  <a:txBody>
                    <a:bodyPr/>
                    <a:lstStyle/>
                    <a:p>
                      <a:pPr algn="ctr">
                        <a:buNone/>
                      </a:pPr>
                      <a:r>
                        <a:rPr lang="en-US"/>
                        <a:t>9</a:t>
                      </a:r>
                      <a:endParaRPr lang="en-US" dirty="0"/>
                    </a:p>
                  </a:txBody>
                  <a:tcPr anchor="ctr"/>
                </a:tc>
                <a:tc>
                  <a:txBody>
                    <a:bodyPr/>
                    <a:lstStyle/>
                    <a:p>
                      <a:pPr>
                        <a:buNone/>
                      </a:pPr>
                      <a:r>
                        <a:rPr lang="en-US"/>
                        <a:t>614</a:t>
                      </a:r>
                      <a:endParaRPr lang="en-US" dirty="0"/>
                    </a:p>
                  </a:txBody>
                  <a:tcPr anchor="ctr"/>
                </a:tc>
                <a:tc>
                  <a:txBody>
                    <a:bodyPr/>
                    <a:lstStyle/>
                    <a:p>
                      <a:pPr algn="ctr">
                        <a:buNone/>
                      </a:pPr>
                      <a:r>
                        <a:rPr lang="en-US"/>
                        <a:t>invoice_id</a:t>
                      </a:r>
                    </a:p>
                  </a:txBody>
                  <a:tcPr anchor="ctr"/>
                </a:tc>
                <a:tc>
                  <a:txBody>
                    <a:bodyPr/>
                    <a:lstStyle/>
                    <a:p>
                      <a:pPr>
                        <a:buNone/>
                      </a:pPr>
                      <a:r>
                        <a:rPr lang="en-US"/>
                        <a:t>customer_id → customer.customer_id</a:t>
                      </a:r>
                      <a:endParaRPr lang="en-US" dirty="0"/>
                    </a:p>
                  </a:txBody>
                  <a:tcPr anchor="ctr"/>
                </a:tc>
                <a:extLst>
                  <a:ext uri="{0D108BD9-81ED-4DB2-BD59-A6C34878D82A}">
                    <a16:rowId xmlns:a16="http://schemas.microsoft.com/office/drawing/2014/main" val="2122329865"/>
                  </a:ext>
                </a:extLst>
              </a:tr>
              <a:tr h="370840">
                <a:tc>
                  <a:txBody>
                    <a:bodyPr/>
                    <a:lstStyle/>
                    <a:p>
                      <a:pPr algn="ctr">
                        <a:buNone/>
                      </a:pPr>
                      <a:r>
                        <a:rPr lang="en-US"/>
                        <a:t>invoice_line</a:t>
                      </a:r>
                    </a:p>
                  </a:txBody>
                  <a:tcPr anchor="ctr"/>
                </a:tc>
                <a:tc>
                  <a:txBody>
                    <a:bodyPr/>
                    <a:lstStyle/>
                    <a:p>
                      <a:pPr algn="ctr">
                        <a:buNone/>
                      </a:pPr>
                      <a:r>
                        <a:rPr lang="en-US"/>
                        <a:t>6</a:t>
                      </a:r>
                      <a:endParaRPr lang="en-US" dirty="0"/>
                    </a:p>
                  </a:txBody>
                  <a:tcPr anchor="ctr"/>
                </a:tc>
                <a:tc>
                  <a:txBody>
                    <a:bodyPr/>
                    <a:lstStyle/>
                    <a:p>
                      <a:pPr>
                        <a:buNone/>
                      </a:pPr>
                      <a:r>
                        <a:rPr lang="en-US"/>
                        <a:t>4757</a:t>
                      </a:r>
                      <a:endParaRPr lang="en-US" dirty="0"/>
                    </a:p>
                  </a:txBody>
                  <a:tcPr anchor="ctr"/>
                </a:tc>
                <a:tc>
                  <a:txBody>
                    <a:bodyPr/>
                    <a:lstStyle/>
                    <a:p>
                      <a:pPr algn="ctr">
                        <a:buNone/>
                      </a:pPr>
                      <a:r>
                        <a:rPr lang="en-US"/>
                        <a:t>invoice_line_id</a:t>
                      </a:r>
                    </a:p>
                  </a:txBody>
                  <a:tcPr anchor="ctr"/>
                </a:tc>
                <a:tc>
                  <a:txBody>
                    <a:bodyPr/>
                    <a:lstStyle/>
                    <a:p>
                      <a:pPr>
                        <a:buNone/>
                      </a:pPr>
                      <a:r>
                        <a:rPr lang="en-US"/>
                        <a:t>invoice_id → invoice.invoice_id, track_id → track.track_id</a:t>
                      </a:r>
                      <a:endParaRPr lang="en-US" dirty="0"/>
                    </a:p>
                  </a:txBody>
                  <a:tcPr anchor="ctr"/>
                </a:tc>
                <a:extLst>
                  <a:ext uri="{0D108BD9-81ED-4DB2-BD59-A6C34878D82A}">
                    <a16:rowId xmlns:a16="http://schemas.microsoft.com/office/drawing/2014/main" val="3745369740"/>
                  </a:ext>
                </a:extLst>
              </a:tr>
              <a:tr h="370840">
                <a:tc>
                  <a:txBody>
                    <a:bodyPr/>
                    <a:lstStyle/>
                    <a:p>
                      <a:pPr algn="ctr">
                        <a:buNone/>
                      </a:pPr>
                      <a:r>
                        <a:rPr lang="en-US"/>
                        <a:t>track</a:t>
                      </a:r>
                    </a:p>
                  </a:txBody>
                  <a:tcPr anchor="ctr"/>
                </a:tc>
                <a:tc>
                  <a:txBody>
                    <a:bodyPr/>
                    <a:lstStyle/>
                    <a:p>
                      <a:pPr algn="ctr">
                        <a:buNone/>
                      </a:pPr>
                      <a:r>
                        <a:rPr lang="en-US"/>
                        <a:t>9</a:t>
                      </a:r>
                      <a:endParaRPr lang="en-US" dirty="0"/>
                    </a:p>
                  </a:txBody>
                  <a:tcPr anchor="ctr"/>
                </a:tc>
                <a:tc>
                  <a:txBody>
                    <a:bodyPr/>
                    <a:lstStyle/>
                    <a:p>
                      <a:pPr>
                        <a:buNone/>
                      </a:pPr>
                      <a:r>
                        <a:rPr lang="en-US" dirty="0"/>
                        <a:t>3503</a:t>
                      </a:r>
                    </a:p>
                  </a:txBody>
                  <a:tcPr anchor="ctr"/>
                </a:tc>
                <a:tc>
                  <a:txBody>
                    <a:bodyPr/>
                    <a:lstStyle/>
                    <a:p>
                      <a:pPr algn="ctr">
                        <a:buNone/>
                      </a:pPr>
                      <a:r>
                        <a:rPr lang="en-US"/>
                        <a:t>track_id</a:t>
                      </a:r>
                    </a:p>
                  </a:txBody>
                  <a:tcPr anchor="ctr"/>
                </a:tc>
                <a:tc>
                  <a:txBody>
                    <a:bodyPr/>
                    <a:lstStyle/>
                    <a:p>
                      <a:pPr>
                        <a:buNone/>
                      </a:pPr>
                      <a:r>
                        <a:rPr lang="en-US"/>
                        <a:t>album_id → album.album_id, media_type_id → media_type.media_type_id, genre_id → genre.genre_id</a:t>
                      </a:r>
                      <a:endParaRPr lang="en-US" dirty="0"/>
                    </a:p>
                  </a:txBody>
                  <a:tcPr anchor="ctr"/>
                </a:tc>
                <a:extLst>
                  <a:ext uri="{0D108BD9-81ED-4DB2-BD59-A6C34878D82A}">
                    <a16:rowId xmlns:a16="http://schemas.microsoft.com/office/drawing/2014/main" val="3177326486"/>
                  </a:ext>
                </a:extLst>
              </a:tr>
              <a:tr h="370840">
                <a:tc>
                  <a:txBody>
                    <a:bodyPr/>
                    <a:lstStyle/>
                    <a:p>
                      <a:pPr algn="ctr">
                        <a:buNone/>
                      </a:pPr>
                      <a:r>
                        <a:rPr lang="en-US"/>
                        <a:t>album</a:t>
                      </a:r>
                      <a:endParaRPr lang="en-US" dirty="0"/>
                    </a:p>
                  </a:txBody>
                  <a:tcPr anchor="ctr"/>
                </a:tc>
                <a:tc>
                  <a:txBody>
                    <a:bodyPr/>
                    <a:lstStyle/>
                    <a:p>
                      <a:pPr algn="ctr">
                        <a:buNone/>
                      </a:pPr>
                      <a:r>
                        <a:rPr lang="en-US"/>
                        <a:t>3</a:t>
                      </a:r>
                      <a:endParaRPr lang="en-US" dirty="0"/>
                    </a:p>
                  </a:txBody>
                  <a:tcPr anchor="ctr"/>
                </a:tc>
                <a:tc>
                  <a:txBody>
                    <a:bodyPr/>
                    <a:lstStyle/>
                    <a:p>
                      <a:pPr>
                        <a:buNone/>
                      </a:pPr>
                      <a:r>
                        <a:rPr lang="en-US"/>
                        <a:t>347</a:t>
                      </a:r>
                      <a:endParaRPr lang="en-US" dirty="0"/>
                    </a:p>
                  </a:txBody>
                  <a:tcPr anchor="ctr"/>
                </a:tc>
                <a:tc>
                  <a:txBody>
                    <a:bodyPr/>
                    <a:lstStyle/>
                    <a:p>
                      <a:pPr algn="ctr">
                        <a:buNone/>
                      </a:pPr>
                      <a:r>
                        <a:rPr lang="en-US"/>
                        <a:t>album_id</a:t>
                      </a:r>
                    </a:p>
                  </a:txBody>
                  <a:tcPr anchor="ctr"/>
                </a:tc>
                <a:tc>
                  <a:txBody>
                    <a:bodyPr/>
                    <a:lstStyle/>
                    <a:p>
                      <a:pPr>
                        <a:buNone/>
                      </a:pPr>
                      <a:r>
                        <a:rPr lang="en-US"/>
                        <a:t>artist_id → artist.artist_id</a:t>
                      </a:r>
                      <a:endParaRPr lang="en-US" dirty="0"/>
                    </a:p>
                  </a:txBody>
                  <a:tcPr anchor="ctr"/>
                </a:tc>
                <a:extLst>
                  <a:ext uri="{0D108BD9-81ED-4DB2-BD59-A6C34878D82A}">
                    <a16:rowId xmlns:a16="http://schemas.microsoft.com/office/drawing/2014/main" val="4289533248"/>
                  </a:ext>
                </a:extLst>
              </a:tr>
              <a:tr h="370840">
                <a:tc>
                  <a:txBody>
                    <a:bodyPr/>
                    <a:lstStyle/>
                    <a:p>
                      <a:pPr algn="ctr">
                        <a:buNone/>
                      </a:pPr>
                      <a:r>
                        <a:rPr lang="en-US"/>
                        <a:t>artist</a:t>
                      </a:r>
                    </a:p>
                  </a:txBody>
                  <a:tcPr anchor="ctr"/>
                </a:tc>
                <a:tc>
                  <a:txBody>
                    <a:bodyPr/>
                    <a:lstStyle/>
                    <a:p>
                      <a:pPr algn="ctr">
                        <a:buNone/>
                      </a:pPr>
                      <a:r>
                        <a:rPr lang="en-US"/>
                        <a:t>2</a:t>
                      </a:r>
                      <a:endParaRPr lang="en-US" dirty="0"/>
                    </a:p>
                  </a:txBody>
                  <a:tcPr anchor="ctr"/>
                </a:tc>
                <a:tc>
                  <a:txBody>
                    <a:bodyPr/>
                    <a:lstStyle/>
                    <a:p>
                      <a:pPr>
                        <a:buNone/>
                      </a:pPr>
                      <a:r>
                        <a:rPr lang="en-US"/>
                        <a:t>275</a:t>
                      </a:r>
                      <a:endParaRPr lang="en-US" dirty="0"/>
                    </a:p>
                  </a:txBody>
                  <a:tcPr anchor="ctr"/>
                </a:tc>
                <a:tc>
                  <a:txBody>
                    <a:bodyPr/>
                    <a:lstStyle/>
                    <a:p>
                      <a:pPr algn="ctr">
                        <a:buNone/>
                      </a:pPr>
                      <a:r>
                        <a:rPr lang="en-US"/>
                        <a:t>artist_id</a:t>
                      </a:r>
                    </a:p>
                  </a:txBody>
                  <a:tcPr anchor="ctr"/>
                </a:tc>
                <a:tc>
                  <a:txBody>
                    <a:bodyPr/>
                    <a:lstStyle/>
                    <a:p>
                      <a:pPr>
                        <a:buNone/>
                      </a:pPr>
                      <a:r>
                        <a:rPr lang="en-US"/>
                        <a:t>-</a:t>
                      </a:r>
                      <a:endParaRPr lang="en-US" dirty="0"/>
                    </a:p>
                  </a:txBody>
                  <a:tcPr anchor="ctr"/>
                </a:tc>
                <a:extLst>
                  <a:ext uri="{0D108BD9-81ED-4DB2-BD59-A6C34878D82A}">
                    <a16:rowId xmlns:a16="http://schemas.microsoft.com/office/drawing/2014/main" val="3642428638"/>
                  </a:ext>
                </a:extLst>
              </a:tr>
              <a:tr h="370840">
                <a:tc>
                  <a:txBody>
                    <a:bodyPr/>
                    <a:lstStyle/>
                    <a:p>
                      <a:pPr algn="ctr">
                        <a:buNone/>
                      </a:pPr>
                      <a:r>
                        <a:rPr lang="en-US"/>
                        <a:t>genre</a:t>
                      </a:r>
                    </a:p>
                  </a:txBody>
                  <a:tcPr anchor="ctr"/>
                </a:tc>
                <a:tc>
                  <a:txBody>
                    <a:bodyPr/>
                    <a:lstStyle/>
                    <a:p>
                      <a:pPr algn="ctr">
                        <a:buNone/>
                      </a:pPr>
                      <a:r>
                        <a:rPr lang="en-US"/>
                        <a:t>2</a:t>
                      </a:r>
                      <a:endParaRPr lang="en-US" dirty="0"/>
                    </a:p>
                  </a:txBody>
                  <a:tcPr anchor="ctr"/>
                </a:tc>
                <a:tc>
                  <a:txBody>
                    <a:bodyPr/>
                    <a:lstStyle/>
                    <a:p>
                      <a:pPr>
                        <a:buNone/>
                      </a:pPr>
                      <a:r>
                        <a:rPr lang="en-US"/>
                        <a:t>25</a:t>
                      </a:r>
                      <a:endParaRPr lang="en-US" dirty="0"/>
                    </a:p>
                  </a:txBody>
                  <a:tcPr anchor="ctr"/>
                </a:tc>
                <a:tc>
                  <a:txBody>
                    <a:bodyPr/>
                    <a:lstStyle/>
                    <a:p>
                      <a:pPr algn="ctr">
                        <a:buNone/>
                      </a:pPr>
                      <a:r>
                        <a:rPr lang="en-US"/>
                        <a:t>genre_id</a:t>
                      </a:r>
                    </a:p>
                  </a:txBody>
                  <a:tcPr anchor="ctr"/>
                </a:tc>
                <a:tc>
                  <a:txBody>
                    <a:bodyPr/>
                    <a:lstStyle/>
                    <a:p>
                      <a:pPr>
                        <a:buNone/>
                      </a:pPr>
                      <a:r>
                        <a:rPr lang="en-US"/>
                        <a:t>-</a:t>
                      </a:r>
                      <a:endParaRPr lang="en-US" dirty="0"/>
                    </a:p>
                  </a:txBody>
                  <a:tcPr anchor="ctr"/>
                </a:tc>
                <a:extLst>
                  <a:ext uri="{0D108BD9-81ED-4DB2-BD59-A6C34878D82A}">
                    <a16:rowId xmlns:a16="http://schemas.microsoft.com/office/drawing/2014/main" val="1151239555"/>
                  </a:ext>
                </a:extLst>
              </a:tr>
              <a:tr h="370840">
                <a:tc>
                  <a:txBody>
                    <a:bodyPr/>
                    <a:lstStyle/>
                    <a:p>
                      <a:pPr algn="ctr">
                        <a:buNone/>
                      </a:pPr>
                      <a:r>
                        <a:rPr lang="en-US"/>
                        <a:t>media_type</a:t>
                      </a:r>
                    </a:p>
                  </a:txBody>
                  <a:tcPr anchor="ctr"/>
                </a:tc>
                <a:tc>
                  <a:txBody>
                    <a:bodyPr/>
                    <a:lstStyle/>
                    <a:p>
                      <a:pPr algn="ctr">
                        <a:buNone/>
                      </a:pPr>
                      <a:r>
                        <a:rPr lang="en-US"/>
                        <a:t>2</a:t>
                      </a:r>
                      <a:endParaRPr lang="en-US" dirty="0"/>
                    </a:p>
                  </a:txBody>
                  <a:tcPr anchor="ctr"/>
                </a:tc>
                <a:tc>
                  <a:txBody>
                    <a:bodyPr/>
                    <a:lstStyle/>
                    <a:p>
                      <a:pPr>
                        <a:buNone/>
                      </a:pPr>
                      <a:r>
                        <a:rPr lang="en-US"/>
                        <a:t>5</a:t>
                      </a:r>
                      <a:endParaRPr lang="en-US" dirty="0"/>
                    </a:p>
                  </a:txBody>
                  <a:tcPr anchor="ctr"/>
                </a:tc>
                <a:tc>
                  <a:txBody>
                    <a:bodyPr/>
                    <a:lstStyle/>
                    <a:p>
                      <a:pPr algn="ctr">
                        <a:buNone/>
                      </a:pPr>
                      <a:r>
                        <a:rPr lang="en-US"/>
                        <a:t>media_type_id</a:t>
                      </a:r>
                    </a:p>
                  </a:txBody>
                  <a:tcPr anchor="ctr"/>
                </a:tc>
                <a:tc>
                  <a:txBody>
                    <a:bodyPr/>
                    <a:lstStyle/>
                    <a:p>
                      <a:pPr>
                        <a:buNone/>
                      </a:pPr>
                      <a:r>
                        <a:rPr lang="en-US"/>
                        <a:t>-</a:t>
                      </a:r>
                      <a:endParaRPr lang="en-US" dirty="0"/>
                    </a:p>
                  </a:txBody>
                  <a:tcPr anchor="ctr"/>
                </a:tc>
                <a:extLst>
                  <a:ext uri="{0D108BD9-81ED-4DB2-BD59-A6C34878D82A}">
                    <a16:rowId xmlns:a16="http://schemas.microsoft.com/office/drawing/2014/main" val="3257991612"/>
                  </a:ext>
                </a:extLst>
              </a:tr>
              <a:tr h="497840">
                <a:tc>
                  <a:txBody>
                    <a:bodyPr/>
                    <a:lstStyle/>
                    <a:p>
                      <a:pPr algn="ctr">
                        <a:buNone/>
                      </a:pPr>
                      <a:r>
                        <a:rPr lang="en-US"/>
                        <a:t>playlist</a:t>
                      </a:r>
                    </a:p>
                  </a:txBody>
                  <a:tcPr anchor="ctr"/>
                </a:tc>
                <a:tc>
                  <a:txBody>
                    <a:bodyPr/>
                    <a:lstStyle/>
                    <a:p>
                      <a:pPr algn="ctr">
                        <a:buNone/>
                      </a:pPr>
                      <a:r>
                        <a:rPr lang="en-US"/>
                        <a:t>2</a:t>
                      </a:r>
                    </a:p>
                  </a:txBody>
                  <a:tcPr anchor="ctr"/>
                </a:tc>
                <a:tc>
                  <a:txBody>
                    <a:bodyPr/>
                    <a:lstStyle/>
                    <a:p>
                      <a:pPr>
                        <a:buNone/>
                      </a:pPr>
                      <a:r>
                        <a:rPr lang="en-US"/>
                        <a:t>18</a:t>
                      </a:r>
                      <a:endParaRPr lang="en-US" dirty="0"/>
                    </a:p>
                  </a:txBody>
                  <a:tcPr anchor="ctr"/>
                </a:tc>
                <a:tc>
                  <a:txBody>
                    <a:bodyPr/>
                    <a:lstStyle/>
                    <a:p>
                      <a:pPr algn="ctr">
                        <a:buNone/>
                      </a:pPr>
                      <a:r>
                        <a:rPr lang="en-US"/>
                        <a:t>playlist_id</a:t>
                      </a:r>
                    </a:p>
                  </a:txBody>
                  <a:tcPr anchor="ctr"/>
                </a:tc>
                <a:tc>
                  <a:txBody>
                    <a:bodyPr/>
                    <a:lstStyle/>
                    <a:p>
                      <a:pPr>
                        <a:buNone/>
                      </a:pPr>
                      <a:r>
                        <a:rPr lang="en-US"/>
                        <a:t>-</a:t>
                      </a:r>
                      <a:endParaRPr lang="en-US" dirty="0"/>
                    </a:p>
                  </a:txBody>
                  <a:tcPr anchor="ctr"/>
                </a:tc>
                <a:extLst>
                  <a:ext uri="{0D108BD9-81ED-4DB2-BD59-A6C34878D82A}">
                    <a16:rowId xmlns:a16="http://schemas.microsoft.com/office/drawing/2014/main" val="187341399"/>
                  </a:ext>
                </a:extLst>
              </a:tr>
              <a:tr h="0">
                <a:tc>
                  <a:txBody>
                    <a:bodyPr/>
                    <a:lstStyle/>
                    <a:p>
                      <a:pPr algn="ctr">
                        <a:buNone/>
                      </a:pPr>
                      <a:r>
                        <a:rPr lang="en-US"/>
                        <a:t>Playlist track</a:t>
                      </a:r>
                      <a:endParaRPr lang="en-US" dirty="0"/>
                    </a:p>
                  </a:txBody>
                  <a:tcPr anchor="ctr"/>
                </a:tc>
                <a:tc>
                  <a:txBody>
                    <a:bodyPr/>
                    <a:lstStyle/>
                    <a:p>
                      <a:pPr algn="ctr">
                        <a:buNone/>
                      </a:pPr>
                      <a:r>
                        <a:rPr lang="en-US"/>
                        <a:t>2</a:t>
                      </a:r>
                      <a:endParaRPr lang="en-US" dirty="0"/>
                    </a:p>
                  </a:txBody>
                  <a:tcPr anchor="ctr"/>
                </a:tc>
                <a:tc>
                  <a:txBody>
                    <a:bodyPr/>
                    <a:lstStyle/>
                    <a:p>
                      <a:pPr>
                        <a:buNone/>
                      </a:pPr>
                      <a:r>
                        <a:rPr lang="en-US"/>
                        <a:t>8715</a:t>
                      </a:r>
                      <a:endParaRPr lang="en-US" dirty="0"/>
                    </a:p>
                  </a:txBody>
                  <a:tcPr anchor="ctr"/>
                </a:tc>
                <a:tc>
                  <a:txBody>
                    <a:bodyPr/>
                    <a:lstStyle/>
                    <a:p>
                      <a:pPr algn="ctr">
                        <a:buNone/>
                      </a:pPr>
                      <a:r>
                        <a:rPr lang="en-US"/>
                        <a:t>Composite (playlist_id, track_id)</a:t>
                      </a:r>
                      <a:endParaRPr lang="en-US" dirty="0"/>
                    </a:p>
                  </a:txBody>
                  <a:tcPr anchor="ctr"/>
                </a:tc>
                <a:tc>
                  <a:txBody>
                    <a:bodyPr/>
                    <a:lstStyle/>
                    <a:p>
                      <a:pPr>
                        <a:buNone/>
                      </a:pPr>
                      <a:r>
                        <a:rPr lang="en-US" dirty="0" err="1"/>
                        <a:t>playlist_id</a:t>
                      </a:r>
                      <a:r>
                        <a:rPr lang="en-US" dirty="0"/>
                        <a:t> → </a:t>
                      </a:r>
                      <a:r>
                        <a:rPr lang="en-US" dirty="0" err="1"/>
                        <a:t>playlist.playlist_id</a:t>
                      </a:r>
                      <a:r>
                        <a:rPr lang="en-US" dirty="0"/>
                        <a:t>, </a:t>
                      </a:r>
                      <a:r>
                        <a:rPr lang="en-US" dirty="0" err="1"/>
                        <a:t>track_id</a:t>
                      </a:r>
                      <a:r>
                        <a:rPr lang="en-US" dirty="0"/>
                        <a:t> → </a:t>
                      </a:r>
                      <a:r>
                        <a:rPr lang="en-US" dirty="0" err="1"/>
                        <a:t>track.track_id</a:t>
                      </a:r>
                      <a:endParaRPr lang="en-US" dirty="0"/>
                    </a:p>
                  </a:txBody>
                  <a:tcPr anchor="ctr"/>
                </a:tc>
                <a:extLst>
                  <a:ext uri="{0D108BD9-81ED-4DB2-BD59-A6C34878D82A}">
                    <a16:rowId xmlns:a16="http://schemas.microsoft.com/office/drawing/2014/main" val="375408300"/>
                  </a:ext>
                </a:extLst>
              </a:tr>
            </a:tbl>
          </a:graphicData>
        </a:graphic>
      </p:graphicFrame>
      <p:sp>
        <p:nvSpPr>
          <p:cNvPr id="9" name="TextBox 8">
            <a:extLst>
              <a:ext uri="{FF2B5EF4-FFF2-40B4-BE49-F238E27FC236}">
                <a16:creationId xmlns:a16="http://schemas.microsoft.com/office/drawing/2014/main" id="{84F8B507-0E5C-48BB-265B-2A75426FEECF}"/>
              </a:ext>
            </a:extLst>
          </p:cNvPr>
          <p:cNvSpPr txBox="1"/>
          <p:nvPr/>
        </p:nvSpPr>
        <p:spPr>
          <a:xfrm>
            <a:off x="2819400" y="599150"/>
            <a:ext cx="13563600" cy="1211870"/>
          </a:xfrm>
          <a:prstGeom prst="rect">
            <a:avLst/>
          </a:prstGeom>
          <a:noFill/>
        </p:spPr>
        <p:txBody>
          <a:bodyPr wrap="square">
            <a:spAutoFit/>
          </a:bodyPr>
          <a:lstStyle/>
          <a:p>
            <a:pPr algn="ctr">
              <a:lnSpc>
                <a:spcPts val="8996"/>
              </a:lnSpc>
            </a:pPr>
            <a:r>
              <a:rPr lang="en-US" sz="6600" dirty="0">
                <a:solidFill>
                  <a:schemeClr val="bg2">
                    <a:lumMod val="50000"/>
                  </a:schemeClr>
                </a:solidFill>
                <a:latin typeface="TT Milks Casual Pie Base"/>
                <a:ea typeface="TT Milks Casual Pie Base"/>
                <a:cs typeface="TT Milks Casual Pie Base"/>
                <a:sym typeface="TT Milks Casual Pie Base"/>
              </a:rPr>
              <a:t>Database schema overview</a:t>
            </a:r>
          </a:p>
        </p:txBody>
      </p:sp>
    </p:spTree>
    <p:extLst>
      <p:ext uri="{BB962C8B-B14F-4D97-AF65-F5344CB8AC3E}">
        <p14:creationId xmlns:p14="http://schemas.microsoft.com/office/powerpoint/2010/main" val="683060813"/>
      </p:ext>
    </p:extLst>
  </p:cSld>
  <p:clrMapOvr>
    <a:masterClrMapping/>
  </p:clrMapOvr>
  <p:transition>
    <p:circl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695CD60-4E19-7082-D958-FF7D7245DF3D}"/>
              </a:ext>
            </a:extLst>
          </p:cNvPr>
          <p:cNvPicPr>
            <a:picLocks noChangeAspect="1"/>
          </p:cNvPicPr>
          <p:nvPr/>
        </p:nvPicPr>
        <p:blipFill>
          <a:blip r:embed="rId2"/>
          <a:stretch>
            <a:fillRect/>
          </a:stretch>
        </p:blipFill>
        <p:spPr>
          <a:xfrm>
            <a:off x="609600" y="2095500"/>
            <a:ext cx="8338406" cy="6705600"/>
          </a:xfrm>
          <a:prstGeom prst="rect">
            <a:avLst/>
          </a:prstGeom>
        </p:spPr>
      </p:pic>
      <p:sp>
        <p:nvSpPr>
          <p:cNvPr id="6" name="TextBox 5">
            <a:extLst>
              <a:ext uri="{FF2B5EF4-FFF2-40B4-BE49-F238E27FC236}">
                <a16:creationId xmlns:a16="http://schemas.microsoft.com/office/drawing/2014/main" id="{B08813FA-95BC-AF25-F5DE-0F82426318D3}"/>
              </a:ext>
            </a:extLst>
          </p:cNvPr>
          <p:cNvSpPr txBox="1"/>
          <p:nvPr/>
        </p:nvSpPr>
        <p:spPr>
          <a:xfrm>
            <a:off x="3124200" y="419100"/>
            <a:ext cx="12801600" cy="1107996"/>
          </a:xfrm>
          <a:prstGeom prst="rect">
            <a:avLst/>
          </a:prstGeom>
          <a:noFill/>
        </p:spPr>
        <p:txBody>
          <a:bodyPr wrap="square" rtlCol="0">
            <a:spAutoFit/>
          </a:bodyPr>
          <a:lstStyle/>
          <a:p>
            <a:r>
              <a:rPr lang="en-US" sz="6600" dirty="0">
                <a:solidFill>
                  <a:schemeClr val="bg2">
                    <a:lumMod val="50000"/>
                  </a:schemeClr>
                </a:solidFill>
                <a:latin typeface="TT Milks Casual Pie Base"/>
                <a:ea typeface="TT Milks Casual Pie Base"/>
                <a:cs typeface="TT Milks Casual Pie Base"/>
                <a:sym typeface="TT Milks Casual Pie Base"/>
              </a:rPr>
              <a:t>Genre and MediaType TABLE</a:t>
            </a:r>
            <a:endParaRPr lang="en-US" sz="6600" dirty="0">
              <a:solidFill>
                <a:schemeClr val="bg2">
                  <a:lumMod val="50000"/>
                </a:schemeClr>
              </a:solidFill>
            </a:endParaRPr>
          </a:p>
        </p:txBody>
      </p:sp>
      <p:sp>
        <p:nvSpPr>
          <p:cNvPr id="7" name="Rectangle 1">
            <a:extLst>
              <a:ext uri="{FF2B5EF4-FFF2-40B4-BE49-F238E27FC236}">
                <a16:creationId xmlns:a16="http://schemas.microsoft.com/office/drawing/2014/main" id="{4B6CE2DD-2E4B-ADAC-4932-FE1A5244C661}"/>
              </a:ext>
            </a:extLst>
          </p:cNvPr>
          <p:cNvSpPr>
            <a:spLocks noChangeArrowheads="1"/>
          </p:cNvSpPr>
          <p:nvPr/>
        </p:nvSpPr>
        <p:spPr bwMode="auto">
          <a:xfrm>
            <a:off x="0" y="0"/>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11" name="Picture 10">
            <a:extLst>
              <a:ext uri="{FF2B5EF4-FFF2-40B4-BE49-F238E27FC236}">
                <a16:creationId xmlns:a16="http://schemas.microsoft.com/office/drawing/2014/main" id="{F5991A8D-8FE5-68D3-EDF2-07831E7A0AC8}"/>
              </a:ext>
            </a:extLst>
          </p:cNvPr>
          <p:cNvPicPr>
            <a:picLocks noChangeAspect="1"/>
          </p:cNvPicPr>
          <p:nvPr/>
        </p:nvPicPr>
        <p:blipFill>
          <a:blip r:embed="rId3"/>
          <a:stretch>
            <a:fillRect/>
          </a:stretch>
        </p:blipFill>
        <p:spPr>
          <a:xfrm>
            <a:off x="9692640" y="5440680"/>
            <a:ext cx="7466909" cy="3852206"/>
          </a:xfrm>
          <a:prstGeom prst="rect">
            <a:avLst/>
          </a:prstGeom>
        </p:spPr>
      </p:pic>
      <p:pic>
        <p:nvPicPr>
          <p:cNvPr id="13" name="Picture 12">
            <a:extLst>
              <a:ext uri="{FF2B5EF4-FFF2-40B4-BE49-F238E27FC236}">
                <a16:creationId xmlns:a16="http://schemas.microsoft.com/office/drawing/2014/main" id="{93D62581-058A-75CF-151A-12E439F35D56}"/>
              </a:ext>
            </a:extLst>
          </p:cNvPr>
          <p:cNvPicPr>
            <a:picLocks noChangeAspect="1"/>
          </p:cNvPicPr>
          <p:nvPr/>
        </p:nvPicPr>
        <p:blipFill>
          <a:blip r:embed="rId4"/>
          <a:stretch>
            <a:fillRect/>
          </a:stretch>
        </p:blipFill>
        <p:spPr>
          <a:xfrm>
            <a:off x="9692640" y="2184509"/>
            <a:ext cx="7466909" cy="2958991"/>
          </a:xfrm>
          <a:prstGeom prst="rect">
            <a:avLst/>
          </a:prstGeom>
        </p:spPr>
      </p:pic>
    </p:spTree>
    <p:extLst>
      <p:ext uri="{BB962C8B-B14F-4D97-AF65-F5344CB8AC3E}">
        <p14:creationId xmlns:p14="http://schemas.microsoft.com/office/powerpoint/2010/main" val="105239933"/>
      </p:ext>
    </p:extLst>
  </p:cSld>
  <p:clrMapOvr>
    <a:masterClrMapping/>
  </p:clrMapOvr>
  <p:transition>
    <p:circl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6398007-E65D-55A0-91B0-4DA6877B6AC4}"/>
              </a:ext>
            </a:extLst>
          </p:cNvPr>
          <p:cNvPicPr>
            <a:picLocks noChangeAspect="1"/>
          </p:cNvPicPr>
          <p:nvPr/>
        </p:nvPicPr>
        <p:blipFill>
          <a:blip r:embed="rId2"/>
          <a:stretch>
            <a:fillRect/>
          </a:stretch>
        </p:blipFill>
        <p:spPr>
          <a:xfrm>
            <a:off x="1676400" y="1943100"/>
            <a:ext cx="6248400" cy="7703820"/>
          </a:xfrm>
          <a:prstGeom prst="rect">
            <a:avLst/>
          </a:prstGeom>
        </p:spPr>
      </p:pic>
      <p:sp>
        <p:nvSpPr>
          <p:cNvPr id="7" name="TextBox 6">
            <a:extLst>
              <a:ext uri="{FF2B5EF4-FFF2-40B4-BE49-F238E27FC236}">
                <a16:creationId xmlns:a16="http://schemas.microsoft.com/office/drawing/2014/main" id="{12074878-A6CD-7A0A-EC10-19B725058560}"/>
              </a:ext>
            </a:extLst>
          </p:cNvPr>
          <p:cNvSpPr txBox="1"/>
          <p:nvPr/>
        </p:nvSpPr>
        <p:spPr>
          <a:xfrm>
            <a:off x="1295400" y="640080"/>
            <a:ext cx="16306800" cy="1200329"/>
          </a:xfrm>
          <a:prstGeom prst="rect">
            <a:avLst/>
          </a:prstGeom>
          <a:noFill/>
        </p:spPr>
        <p:txBody>
          <a:bodyPr wrap="square">
            <a:spAutoFit/>
          </a:bodyPr>
          <a:lstStyle/>
          <a:p>
            <a:r>
              <a:rPr lang="en-US" sz="7200" dirty="0">
                <a:solidFill>
                  <a:schemeClr val="bg2">
                    <a:lumMod val="50000"/>
                  </a:schemeClr>
                </a:solidFill>
                <a:latin typeface="TT Milks Casual Pie Base"/>
                <a:ea typeface="TT Milks Casual Pie Base"/>
                <a:cs typeface="TT Milks Casual Pie Base"/>
                <a:sym typeface="TT Milks Casual Pie Base"/>
              </a:rPr>
              <a:t>Employee AND CUSTOMER  table</a:t>
            </a:r>
            <a:endParaRPr lang="en-US" sz="7200" dirty="0">
              <a:solidFill>
                <a:schemeClr val="bg2">
                  <a:lumMod val="50000"/>
                </a:schemeClr>
              </a:solidFill>
            </a:endParaRPr>
          </a:p>
        </p:txBody>
      </p:sp>
      <p:pic>
        <p:nvPicPr>
          <p:cNvPr id="8" name="Picture 7">
            <a:extLst>
              <a:ext uri="{FF2B5EF4-FFF2-40B4-BE49-F238E27FC236}">
                <a16:creationId xmlns:a16="http://schemas.microsoft.com/office/drawing/2014/main" id="{C4D3CE1F-44F8-CD20-B165-339F582C3A63}"/>
              </a:ext>
            </a:extLst>
          </p:cNvPr>
          <p:cNvPicPr>
            <a:picLocks noChangeAspect="1"/>
          </p:cNvPicPr>
          <p:nvPr/>
        </p:nvPicPr>
        <p:blipFill>
          <a:blip r:embed="rId3"/>
          <a:stretch>
            <a:fillRect/>
          </a:stretch>
        </p:blipFill>
        <p:spPr>
          <a:xfrm>
            <a:off x="8458200" y="1943100"/>
            <a:ext cx="7992824" cy="7703820"/>
          </a:xfrm>
          <a:prstGeom prst="rect">
            <a:avLst/>
          </a:prstGeom>
        </p:spPr>
      </p:pic>
    </p:spTree>
    <p:extLst>
      <p:ext uri="{BB962C8B-B14F-4D97-AF65-F5344CB8AC3E}">
        <p14:creationId xmlns:p14="http://schemas.microsoft.com/office/powerpoint/2010/main" val="238059385"/>
      </p:ext>
    </p:extLst>
  </p:cSld>
  <p:clrMapOvr>
    <a:masterClrMapping/>
  </p:clrMapOvr>
  <p:transition>
    <p:circl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CB9FE6C-C267-226E-8AF5-5B0F6E8D77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 y="2121877"/>
            <a:ext cx="8086296" cy="6934200"/>
          </a:xfrm>
          <a:prstGeom prst="rect">
            <a:avLst/>
          </a:prstGeom>
        </p:spPr>
      </p:pic>
      <p:pic>
        <p:nvPicPr>
          <p:cNvPr id="4" name="Picture 3">
            <a:extLst>
              <a:ext uri="{FF2B5EF4-FFF2-40B4-BE49-F238E27FC236}">
                <a16:creationId xmlns:a16="http://schemas.microsoft.com/office/drawing/2014/main" id="{F12F94A5-9721-B53F-AE81-96D2C2D76F59}"/>
              </a:ext>
            </a:extLst>
          </p:cNvPr>
          <p:cNvPicPr>
            <a:picLocks noChangeAspect="1"/>
          </p:cNvPicPr>
          <p:nvPr/>
        </p:nvPicPr>
        <p:blipFill>
          <a:blip r:embed="rId3"/>
          <a:stretch>
            <a:fillRect/>
          </a:stretch>
        </p:blipFill>
        <p:spPr>
          <a:xfrm>
            <a:off x="9144000" y="2095500"/>
            <a:ext cx="8878368" cy="6934200"/>
          </a:xfrm>
          <a:prstGeom prst="rect">
            <a:avLst/>
          </a:prstGeom>
        </p:spPr>
      </p:pic>
      <p:sp>
        <p:nvSpPr>
          <p:cNvPr id="7" name="TextBox 6">
            <a:extLst>
              <a:ext uri="{FF2B5EF4-FFF2-40B4-BE49-F238E27FC236}">
                <a16:creationId xmlns:a16="http://schemas.microsoft.com/office/drawing/2014/main" id="{B67D1415-4DA0-F892-69BD-743C9F5AAF89}"/>
              </a:ext>
            </a:extLst>
          </p:cNvPr>
          <p:cNvSpPr txBox="1"/>
          <p:nvPr/>
        </p:nvSpPr>
        <p:spPr>
          <a:xfrm>
            <a:off x="1714500" y="676925"/>
            <a:ext cx="14859000" cy="1107996"/>
          </a:xfrm>
          <a:prstGeom prst="rect">
            <a:avLst/>
          </a:prstGeom>
          <a:noFill/>
        </p:spPr>
        <p:txBody>
          <a:bodyPr wrap="square">
            <a:spAutoFit/>
          </a:bodyPr>
          <a:lstStyle/>
          <a:p>
            <a:r>
              <a:rPr lang="en-US" sz="6600" dirty="0">
                <a:solidFill>
                  <a:schemeClr val="bg2">
                    <a:lumMod val="50000"/>
                  </a:schemeClr>
                </a:solidFill>
                <a:latin typeface="TT Milks Casual Pie Base"/>
                <a:ea typeface="TT Milks Casual Pie Base"/>
                <a:cs typeface="TT Milks Casual Pie Base"/>
                <a:sym typeface="TT Milks Casual Pie Base"/>
              </a:rPr>
              <a:t>Artist ,  ALBUM AND TRACK  table</a:t>
            </a:r>
            <a:endParaRPr lang="en-US" sz="6600" dirty="0">
              <a:solidFill>
                <a:schemeClr val="bg2">
                  <a:lumMod val="50000"/>
                </a:schemeClr>
              </a:solidFill>
            </a:endParaRPr>
          </a:p>
        </p:txBody>
      </p:sp>
    </p:spTree>
    <p:extLst>
      <p:ext uri="{BB962C8B-B14F-4D97-AF65-F5344CB8AC3E}">
        <p14:creationId xmlns:p14="http://schemas.microsoft.com/office/powerpoint/2010/main" val="4060562993"/>
      </p:ext>
    </p:extLst>
  </p:cSld>
  <p:clrMapOvr>
    <a:masterClrMapping/>
  </p:clrMapOvr>
  <p:transition>
    <p:circl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EE9C549-41FC-82F0-1767-9A409D61237B}"/>
              </a:ext>
            </a:extLst>
          </p:cNvPr>
          <p:cNvPicPr>
            <a:picLocks noChangeAspect="1"/>
          </p:cNvPicPr>
          <p:nvPr/>
        </p:nvPicPr>
        <p:blipFill>
          <a:blip r:embed="rId2"/>
          <a:stretch>
            <a:fillRect/>
          </a:stretch>
        </p:blipFill>
        <p:spPr>
          <a:xfrm>
            <a:off x="1066800" y="2147132"/>
            <a:ext cx="7633616" cy="6553200"/>
          </a:xfrm>
          <a:prstGeom prst="rect">
            <a:avLst/>
          </a:prstGeom>
        </p:spPr>
      </p:pic>
      <p:pic>
        <p:nvPicPr>
          <p:cNvPr id="4" name="Picture 3">
            <a:extLst>
              <a:ext uri="{FF2B5EF4-FFF2-40B4-BE49-F238E27FC236}">
                <a16:creationId xmlns:a16="http://schemas.microsoft.com/office/drawing/2014/main" id="{CC9B45E1-F9DA-5A0A-4E55-F88014E3EC98}"/>
              </a:ext>
            </a:extLst>
          </p:cNvPr>
          <p:cNvPicPr>
            <a:picLocks noChangeAspect="1"/>
          </p:cNvPicPr>
          <p:nvPr/>
        </p:nvPicPr>
        <p:blipFill>
          <a:blip r:embed="rId3"/>
          <a:stretch>
            <a:fillRect/>
          </a:stretch>
        </p:blipFill>
        <p:spPr>
          <a:xfrm>
            <a:off x="9144000" y="2209800"/>
            <a:ext cx="8839200" cy="8077200"/>
          </a:xfrm>
          <a:prstGeom prst="rect">
            <a:avLst/>
          </a:prstGeom>
        </p:spPr>
      </p:pic>
      <p:sp>
        <p:nvSpPr>
          <p:cNvPr id="6" name="TextBox 5">
            <a:extLst>
              <a:ext uri="{FF2B5EF4-FFF2-40B4-BE49-F238E27FC236}">
                <a16:creationId xmlns:a16="http://schemas.microsoft.com/office/drawing/2014/main" id="{96EEA52C-16CD-A11B-BC6D-0B1E5CAD51E3}"/>
              </a:ext>
            </a:extLst>
          </p:cNvPr>
          <p:cNvSpPr txBox="1"/>
          <p:nvPr/>
        </p:nvSpPr>
        <p:spPr>
          <a:xfrm>
            <a:off x="304800" y="118738"/>
            <a:ext cx="18211800" cy="2031325"/>
          </a:xfrm>
          <a:prstGeom prst="rect">
            <a:avLst/>
          </a:prstGeom>
          <a:noFill/>
        </p:spPr>
        <p:txBody>
          <a:bodyPr wrap="square">
            <a:spAutoFit/>
          </a:bodyPr>
          <a:lstStyle/>
          <a:p>
            <a:pPr algn="ctr"/>
            <a:r>
              <a:rPr lang="en-US" sz="6000" dirty="0">
                <a:solidFill>
                  <a:schemeClr val="bg2">
                    <a:lumMod val="50000"/>
                  </a:schemeClr>
                </a:solidFill>
                <a:latin typeface="TT Milks Casual Pie Base"/>
                <a:ea typeface="TT Milks Casual Pie Base"/>
                <a:cs typeface="TT Milks Casual Pie Base"/>
                <a:sym typeface="TT Milks Casual Pie Base"/>
              </a:rPr>
              <a:t>INVOICE , </a:t>
            </a:r>
            <a:r>
              <a:rPr lang="en-US" sz="6600" dirty="0">
                <a:solidFill>
                  <a:schemeClr val="bg2">
                    <a:lumMod val="50000"/>
                  </a:schemeClr>
                </a:solidFill>
                <a:latin typeface="TT Milks Casual Pie Base"/>
                <a:ea typeface="TT Milks Casual Pie Base"/>
                <a:cs typeface="TT Milks Casual Pie Base"/>
                <a:sym typeface="TT Milks Casual Pie Base"/>
              </a:rPr>
              <a:t>INVOICELINE</a:t>
            </a:r>
            <a:r>
              <a:rPr lang="en-US" sz="6000" dirty="0">
                <a:solidFill>
                  <a:schemeClr val="bg2">
                    <a:lumMod val="50000"/>
                  </a:schemeClr>
                </a:solidFill>
                <a:latin typeface="TT Milks Casual Pie Base"/>
                <a:ea typeface="TT Milks Casual Pie Base"/>
                <a:cs typeface="TT Milks Casual Pie Base"/>
                <a:sym typeface="TT Milks Casual Pie Base"/>
              </a:rPr>
              <a:t> , PLAYLIST AND PLAYLISTTRACK table</a:t>
            </a:r>
            <a:endParaRPr lang="en-US" sz="6000" dirty="0">
              <a:solidFill>
                <a:schemeClr val="bg2">
                  <a:lumMod val="50000"/>
                </a:schemeClr>
              </a:solidFill>
            </a:endParaRPr>
          </a:p>
        </p:txBody>
      </p:sp>
    </p:spTree>
    <p:extLst>
      <p:ext uri="{BB962C8B-B14F-4D97-AF65-F5344CB8AC3E}">
        <p14:creationId xmlns:p14="http://schemas.microsoft.com/office/powerpoint/2010/main" val="3296679888"/>
      </p:ext>
    </p:extLst>
  </p:cSld>
  <p:clrMapOvr>
    <a:masterClrMapping/>
  </p:clrMapOvr>
  <p:transition>
    <p:circl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802AFC2-40A4-6E99-7173-F4A76CEAB873}"/>
              </a:ext>
            </a:extLst>
          </p:cNvPr>
          <p:cNvPicPr>
            <a:picLocks noChangeAspect="1"/>
          </p:cNvPicPr>
          <p:nvPr/>
        </p:nvPicPr>
        <p:blipFill>
          <a:blip r:embed="rId2"/>
          <a:stretch>
            <a:fillRect/>
          </a:stretch>
        </p:blipFill>
        <p:spPr>
          <a:xfrm>
            <a:off x="1942561" y="3238500"/>
            <a:ext cx="14402875" cy="5357896"/>
          </a:xfrm>
          <a:prstGeom prst="rect">
            <a:avLst/>
          </a:prstGeom>
        </p:spPr>
      </p:pic>
      <p:sp>
        <p:nvSpPr>
          <p:cNvPr id="7" name="TextBox 6">
            <a:extLst>
              <a:ext uri="{FF2B5EF4-FFF2-40B4-BE49-F238E27FC236}">
                <a16:creationId xmlns:a16="http://schemas.microsoft.com/office/drawing/2014/main" id="{7C4ACD70-0FC7-B9C8-064E-2FC57FB27BFD}"/>
              </a:ext>
            </a:extLst>
          </p:cNvPr>
          <p:cNvSpPr txBox="1"/>
          <p:nvPr/>
        </p:nvSpPr>
        <p:spPr>
          <a:xfrm>
            <a:off x="1066799" y="571500"/>
            <a:ext cx="16154400" cy="1938992"/>
          </a:xfrm>
          <a:prstGeom prst="rect">
            <a:avLst/>
          </a:prstGeom>
          <a:noFill/>
        </p:spPr>
        <p:txBody>
          <a:bodyPr wrap="square">
            <a:spAutoFit/>
          </a:bodyPr>
          <a:lstStyle/>
          <a:p>
            <a:r>
              <a:rPr lang="en-US" sz="6000" dirty="0">
                <a:solidFill>
                  <a:schemeClr val="bg2">
                    <a:lumMod val="50000"/>
                  </a:schemeClr>
                </a:solidFill>
                <a:latin typeface="TT Milks Casual Pie Base"/>
                <a:ea typeface="TT Milks Casual Pie Base"/>
                <a:cs typeface="TT Milks Casual Pie Base"/>
                <a:sym typeface="TT Milks Casual Pie Base"/>
              </a:rPr>
              <a:t>adding the missing row IN  employee table</a:t>
            </a:r>
            <a:endParaRPr lang="en-US" sz="5400" dirty="0">
              <a:solidFill>
                <a:schemeClr val="bg2">
                  <a:lumMod val="50000"/>
                </a:schemeClr>
              </a:solidFill>
            </a:endParaRPr>
          </a:p>
        </p:txBody>
      </p:sp>
    </p:spTree>
    <p:extLst>
      <p:ext uri="{BB962C8B-B14F-4D97-AF65-F5344CB8AC3E}">
        <p14:creationId xmlns:p14="http://schemas.microsoft.com/office/powerpoint/2010/main" val="3014523334"/>
      </p:ext>
    </p:extLst>
  </p:cSld>
  <p:clrMapOvr>
    <a:masterClrMapping/>
  </p:clrMapOvr>
  <p:transition>
    <p:circl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1303</TotalTime>
  <Words>732</Words>
  <Application>Microsoft Office PowerPoint</Application>
  <PresentationFormat>Custom</PresentationFormat>
  <Paragraphs>106</Paragraphs>
  <Slides>23</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23</vt:i4>
      </vt:variant>
    </vt:vector>
  </HeadingPairs>
  <TitlesOfParts>
    <vt:vector size="31" baseType="lpstr">
      <vt:lpstr>Arial</vt:lpstr>
      <vt:lpstr>Capriola</vt:lpstr>
      <vt:lpstr>Calibri</vt:lpstr>
      <vt:lpstr>TT Milks Casual Pie Base</vt:lpstr>
      <vt:lpstr>Times New Roman</vt:lpstr>
      <vt:lpstr>Wingdings</vt:lpstr>
      <vt:lpstr>Comic Sans MS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Music Quiz</dc:title>
  <dc:creator>JAY SUDHIR KADU</dc:creator>
  <cp:lastModifiedBy>jay kadu</cp:lastModifiedBy>
  <cp:revision>10</cp:revision>
  <dcterms:created xsi:type="dcterms:W3CDTF">2006-08-16T00:00:00Z</dcterms:created>
  <dcterms:modified xsi:type="dcterms:W3CDTF">2025-07-30T17:46:24Z</dcterms:modified>
  <dc:identifier>DAGsmKndiMU</dc:identifier>
</cp:coreProperties>
</file>